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media/image1.svg" ContentType="image/svg+xml"/>
  <Override PartName="/ppt/media/image2.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70" r:id="rId16"/>
    <p:sldId id="269" r:id="rId17"/>
    <p:sldId id="271" r:id="rId18"/>
    <p:sldId id="272" r:id="rId19"/>
    <p:sldId id="274" r:id="rId20"/>
    <p:sldId id="273" r:id="rId21"/>
    <p:sldId id="275" r:id="rId22"/>
    <p:sldId id="276" r:id="rId23"/>
    <p:sldId id="277" r:id="rId24"/>
    <p:sldId id="278" r:id="rId25"/>
    <p:sldId id="279" r:id="rId26"/>
    <p:sldId id="280" r:id="rId27"/>
    <p:sldId id="281" r:id="rId28"/>
    <p:sldId id="282" r:id="rId29"/>
    <p:sldId id="283" r:id="rId30"/>
    <p:sldId id="284" r:id="rId31"/>
    <p:sldId id="286" r:id="rId32"/>
    <p:sldId id="285" r:id="rId33"/>
    <p:sldId id="287" r:id="rId34"/>
    <p:sldId id="288" r:id="rId35"/>
    <p:sldId id="293" r:id="rId36"/>
    <p:sldId id="294" r:id="rId37"/>
    <p:sldId id="295" r:id="rId38"/>
    <p:sldId id="296" r:id="rId39"/>
    <p:sldId id="297" r:id="rId40"/>
    <p:sldId id="298" r:id="rId41"/>
    <p:sldId id="299" r:id="rId42"/>
    <p:sldId id="300" r:id="rId43"/>
    <p:sldId id="301" r:id="rId44"/>
    <p:sldId id="291" r:id="rId45"/>
    <p:sldId id="289"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70"/>
    <p:restoredTop sz="94694"/>
  </p:normalViewPr>
  <p:slideViewPr>
    <p:cSldViewPr snapToGrid="0" snapToObjects="1">
      <p:cViewPr varScale="1">
        <p:scale>
          <a:sx n="115" d="100"/>
          <a:sy n="115" d="100"/>
        </p:scale>
        <p:origin x="232" y="3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_rels/data1.xml.rels><?xml version="1.0" encoding="UTF-8" standalone="yes"?>
<Relationships xmlns="http://schemas.openxmlformats.org/package/2006/relationships"><Relationship Id="rId4" Type="http://schemas.openxmlformats.org/officeDocument/2006/relationships/image" Target="../media/image2.svg"/><Relationship Id="rId3" Type="http://schemas.openxmlformats.org/officeDocument/2006/relationships/image" Target="../media/image54.png"/><Relationship Id="rId2" Type="http://schemas.openxmlformats.org/officeDocument/2006/relationships/image" Target="../media/image1.svg"/><Relationship Id="rId1" Type="http://schemas.openxmlformats.org/officeDocument/2006/relationships/image" Target="../media/image53.png"/></Relationships>
</file>

<file path=ppt/diagrams/_rels/drawing1.xml.rels><?xml version="1.0" encoding="UTF-8" standalone="yes"?>
<Relationships xmlns="http://schemas.openxmlformats.org/package/2006/relationships"><Relationship Id="rId4" Type="http://schemas.openxmlformats.org/officeDocument/2006/relationships/image" Target="../media/image2.svg"/><Relationship Id="rId3" Type="http://schemas.openxmlformats.org/officeDocument/2006/relationships/image" Target="../media/image54.png"/><Relationship Id="rId2" Type="http://schemas.openxmlformats.org/officeDocument/2006/relationships/image" Target="../media/image1.svg"/><Relationship Id="rId1" Type="http://schemas.openxmlformats.org/officeDocument/2006/relationships/image" Target="../media/image53.png"/></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DE3441D-1511-48F8-99F7-1C8514596790}" type="doc">
      <dgm:prSet loTypeId="urn:microsoft.com/office/officeart/2018/2/layout/IconVerticalSolidList#1" loCatId="icon" qsTypeId="urn:microsoft.com/office/officeart/2005/8/quickstyle/simple1#1" qsCatId="simple" csTypeId="urn:microsoft.com/office/officeart/2005/8/colors/accent1_2#1" csCatId="accent1" phldr="1"/>
      <dgm:spPr/>
      <dgm:t>
        <a:bodyPr/>
        <a:lstStyle/>
        <a:p>
          <a:endParaRPr lang="en-US"/>
        </a:p>
      </dgm:t>
    </dgm:pt>
    <dgm:pt modelId="{88E7F237-40E5-485B-B0A0-C5B2E07906B7}">
      <dgm:prSet/>
      <dgm:spPr/>
      <dgm:t>
        <a:bodyPr/>
        <a:lstStyle/>
        <a:p>
          <a:pPr>
            <a:lnSpc>
              <a:spcPct val="100000"/>
            </a:lnSpc>
          </a:pPr>
          <a:r>
            <a:rPr lang="en-US"/>
            <a:t>Let’s say while watching a video you remember the previous scene or while reading a book you know what happened in the earlier chapter. Similarly, RNNs work, they remember the previous information and use it for processing the current input. The shortcoming of RNN is, they can not remember Long term dependencies due to vanishing gradient. LSTMs are explicitly designed to avoid long-term dependency problems.</a:t>
          </a:r>
        </a:p>
      </dgm:t>
    </dgm:pt>
    <dgm:pt modelId="{EBAF83A5-DEBD-4A4A-81F5-D2E100BDEB07}" cxnId="{C825CA31-0425-4272-A517-5104C5BEFAF6}" type="parTrans">
      <dgm:prSet/>
      <dgm:spPr/>
      <dgm:t>
        <a:bodyPr/>
        <a:lstStyle/>
        <a:p>
          <a:endParaRPr lang="en-US"/>
        </a:p>
      </dgm:t>
    </dgm:pt>
    <dgm:pt modelId="{5D19262D-A39B-4F6B-82F2-AA5A2A26B14B}" cxnId="{C825CA31-0425-4272-A517-5104C5BEFAF6}" type="sibTrans">
      <dgm:prSet/>
      <dgm:spPr/>
      <dgm:t>
        <a:bodyPr/>
        <a:lstStyle/>
        <a:p>
          <a:endParaRPr lang="en-US"/>
        </a:p>
      </dgm:t>
    </dgm:pt>
    <dgm:pt modelId="{836C7902-0132-4D4D-80ED-D3B5E63C0270}">
      <dgm:prSet/>
      <dgm:spPr/>
      <dgm:t>
        <a:bodyPr/>
        <a:lstStyle/>
        <a:p>
          <a:pPr>
            <a:lnSpc>
              <a:spcPct val="100000"/>
            </a:lnSpc>
          </a:pPr>
          <a:r>
            <a:rPr lang="en-US"/>
            <a:t>LSTM units include a 'memory cell' that can maintain information in memory for long periods of time</a:t>
          </a:r>
        </a:p>
      </dgm:t>
    </dgm:pt>
    <dgm:pt modelId="{2F369E4B-8A3D-4B97-811C-D7D30F918481}" cxnId="{D3BB6F0D-9B5F-497C-866F-3B106F588BDD}" type="parTrans">
      <dgm:prSet/>
      <dgm:spPr/>
      <dgm:t>
        <a:bodyPr/>
        <a:lstStyle/>
        <a:p>
          <a:endParaRPr lang="en-US"/>
        </a:p>
      </dgm:t>
    </dgm:pt>
    <dgm:pt modelId="{1A48DB34-A58F-4DF3-8773-FE9DE78BF55B}" cxnId="{D3BB6F0D-9B5F-497C-866F-3B106F588BDD}" type="sibTrans">
      <dgm:prSet/>
      <dgm:spPr/>
      <dgm:t>
        <a:bodyPr/>
        <a:lstStyle/>
        <a:p>
          <a:endParaRPr lang="en-US"/>
        </a:p>
      </dgm:t>
    </dgm:pt>
    <dgm:pt modelId="{23190184-0C55-4C29-83DE-98822248716F}" type="pres">
      <dgm:prSet presAssocID="{3DE3441D-1511-48F8-99F7-1C8514596790}" presName="root" presStyleCnt="0">
        <dgm:presLayoutVars>
          <dgm:dir/>
          <dgm:resizeHandles val="exact"/>
        </dgm:presLayoutVars>
      </dgm:prSet>
      <dgm:spPr/>
    </dgm:pt>
    <dgm:pt modelId="{DC0A783C-CA62-4FF9-A07D-0F2E9384D637}" type="pres">
      <dgm:prSet presAssocID="{88E7F237-40E5-485B-B0A0-C5B2E07906B7}" presName="compNode" presStyleCnt="0"/>
      <dgm:spPr/>
    </dgm:pt>
    <dgm:pt modelId="{9B1D488B-486E-461E-8D52-279B2C9F5C7C}" type="pres">
      <dgm:prSet presAssocID="{88E7F237-40E5-485B-B0A0-C5B2E07906B7}" presName="bgRect" presStyleLbl="bgShp" presStyleIdx="0" presStyleCnt="2"/>
      <dgm:spPr/>
    </dgm:pt>
    <dgm:pt modelId="{29F6DF11-3278-4AC1-8B95-67EC0A1F8A26}" type="pres">
      <dgm:prSet presAssocID="{88E7F237-40E5-485B-B0A0-C5B2E07906B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pt>
    <dgm:pt modelId="{13B751B5-16CD-4ADA-BA97-EE326F2E802E}" type="pres">
      <dgm:prSet presAssocID="{88E7F237-40E5-485B-B0A0-C5B2E07906B7}" presName="spaceRect" presStyleCnt="0"/>
      <dgm:spPr/>
    </dgm:pt>
    <dgm:pt modelId="{6BC5C9C5-67D2-442E-A028-6DE054559A87}" type="pres">
      <dgm:prSet presAssocID="{88E7F237-40E5-485B-B0A0-C5B2E07906B7}" presName="parTx" presStyleLbl="revTx" presStyleIdx="0" presStyleCnt="2">
        <dgm:presLayoutVars>
          <dgm:chMax val="0"/>
          <dgm:chPref val="0"/>
        </dgm:presLayoutVars>
      </dgm:prSet>
      <dgm:spPr/>
    </dgm:pt>
    <dgm:pt modelId="{770F3625-84C3-4A6C-8E2A-806C3FE629E3}" type="pres">
      <dgm:prSet presAssocID="{5D19262D-A39B-4F6B-82F2-AA5A2A26B14B}" presName="sibTrans" presStyleCnt="0"/>
      <dgm:spPr/>
    </dgm:pt>
    <dgm:pt modelId="{19AB80B1-D895-4B74-9246-E35AD5D7E8FC}" type="pres">
      <dgm:prSet presAssocID="{836C7902-0132-4D4D-80ED-D3B5E63C0270}" presName="compNode" presStyleCnt="0"/>
      <dgm:spPr/>
    </dgm:pt>
    <dgm:pt modelId="{9608DAC5-9AEB-4346-AA7F-262EABB2026C}" type="pres">
      <dgm:prSet presAssocID="{836C7902-0132-4D4D-80ED-D3B5E63C0270}" presName="bgRect" presStyleLbl="bgShp" presStyleIdx="1" presStyleCnt="2"/>
      <dgm:spPr/>
    </dgm:pt>
    <dgm:pt modelId="{D39EC7B9-6BEC-4474-BDFE-1C0D6F885FD6}" type="pres">
      <dgm:prSet presAssocID="{836C7902-0132-4D4D-80ED-D3B5E63C027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pt>
    <dgm:pt modelId="{023FAD0B-7AAD-4915-AF69-9484212B2D17}" type="pres">
      <dgm:prSet presAssocID="{836C7902-0132-4D4D-80ED-D3B5E63C0270}" presName="spaceRect" presStyleCnt="0"/>
      <dgm:spPr/>
    </dgm:pt>
    <dgm:pt modelId="{ECD7310D-1CAD-4F60-B25F-CAE763258983}" type="pres">
      <dgm:prSet presAssocID="{836C7902-0132-4D4D-80ED-D3B5E63C0270}" presName="parTx" presStyleLbl="revTx" presStyleIdx="1" presStyleCnt="2">
        <dgm:presLayoutVars>
          <dgm:chMax val="0"/>
          <dgm:chPref val="0"/>
        </dgm:presLayoutVars>
      </dgm:prSet>
      <dgm:spPr/>
    </dgm:pt>
  </dgm:ptLst>
  <dgm:cxnLst>
    <dgm:cxn modelId="{F025260B-04A2-4A4E-9464-0DEBCC9D5FE4}" type="presOf" srcId="{88E7F237-40E5-485B-B0A0-C5B2E07906B7}" destId="{6BC5C9C5-67D2-442E-A028-6DE054559A87}" srcOrd="0" destOrd="0" presId="urn:microsoft.com/office/officeart/2018/2/layout/IconVerticalSolidList#1"/>
    <dgm:cxn modelId="{D3BB6F0D-9B5F-497C-866F-3B106F588BDD}" srcId="{3DE3441D-1511-48F8-99F7-1C8514596790}" destId="{836C7902-0132-4D4D-80ED-D3B5E63C0270}" srcOrd="1" destOrd="0" parTransId="{2F369E4B-8A3D-4B97-811C-D7D30F918481}" sibTransId="{1A48DB34-A58F-4DF3-8773-FE9DE78BF55B}"/>
    <dgm:cxn modelId="{C825CA31-0425-4272-A517-5104C5BEFAF6}" srcId="{3DE3441D-1511-48F8-99F7-1C8514596790}" destId="{88E7F237-40E5-485B-B0A0-C5B2E07906B7}" srcOrd="0" destOrd="0" parTransId="{EBAF83A5-DEBD-4A4A-81F5-D2E100BDEB07}" sibTransId="{5D19262D-A39B-4F6B-82F2-AA5A2A26B14B}"/>
    <dgm:cxn modelId="{5EA079B5-7B9F-4ECF-A741-934E796BFD84}" type="presOf" srcId="{3DE3441D-1511-48F8-99F7-1C8514596790}" destId="{23190184-0C55-4C29-83DE-98822248716F}" srcOrd="0" destOrd="0" presId="urn:microsoft.com/office/officeart/2018/2/layout/IconVerticalSolidList#1"/>
    <dgm:cxn modelId="{23CA6FDA-4CBF-4862-8F32-2C4B5D166454}" type="presOf" srcId="{836C7902-0132-4D4D-80ED-D3B5E63C0270}" destId="{ECD7310D-1CAD-4F60-B25F-CAE763258983}" srcOrd="0" destOrd="0" presId="urn:microsoft.com/office/officeart/2018/2/layout/IconVerticalSolidList#1"/>
    <dgm:cxn modelId="{79FF4F84-B7B2-4BC6-A39D-70DFB4EEE906}" type="presParOf" srcId="{23190184-0C55-4C29-83DE-98822248716F}" destId="{DC0A783C-CA62-4FF9-A07D-0F2E9384D637}" srcOrd="0" destOrd="0" presId="urn:microsoft.com/office/officeart/2018/2/layout/IconVerticalSolidList#1"/>
    <dgm:cxn modelId="{4C8B6533-0B8F-4C2E-A721-99F1E1CB2D6D}" type="presParOf" srcId="{DC0A783C-CA62-4FF9-A07D-0F2E9384D637}" destId="{9B1D488B-486E-461E-8D52-279B2C9F5C7C}" srcOrd="0" destOrd="0" presId="urn:microsoft.com/office/officeart/2018/2/layout/IconVerticalSolidList#1"/>
    <dgm:cxn modelId="{3ACB0BB3-5FFF-4BEA-AD1A-99E0F0144952}" type="presParOf" srcId="{DC0A783C-CA62-4FF9-A07D-0F2E9384D637}" destId="{29F6DF11-3278-4AC1-8B95-67EC0A1F8A26}" srcOrd="1" destOrd="0" presId="urn:microsoft.com/office/officeart/2018/2/layout/IconVerticalSolidList#1"/>
    <dgm:cxn modelId="{8056FBCB-7891-4444-BB95-823A7C2AB956}" type="presParOf" srcId="{DC0A783C-CA62-4FF9-A07D-0F2E9384D637}" destId="{13B751B5-16CD-4ADA-BA97-EE326F2E802E}" srcOrd="2" destOrd="0" presId="urn:microsoft.com/office/officeart/2018/2/layout/IconVerticalSolidList#1"/>
    <dgm:cxn modelId="{31DF9937-8E94-45A7-8BF6-65C40C65FA05}" type="presParOf" srcId="{DC0A783C-CA62-4FF9-A07D-0F2E9384D637}" destId="{6BC5C9C5-67D2-442E-A028-6DE054559A87}" srcOrd="3" destOrd="0" presId="urn:microsoft.com/office/officeart/2018/2/layout/IconVerticalSolidList#1"/>
    <dgm:cxn modelId="{BEF1C5AF-38E2-4080-8AA3-5407FFA45717}" type="presParOf" srcId="{23190184-0C55-4C29-83DE-98822248716F}" destId="{770F3625-84C3-4A6C-8E2A-806C3FE629E3}" srcOrd="1" destOrd="0" presId="urn:microsoft.com/office/officeart/2018/2/layout/IconVerticalSolidList#1"/>
    <dgm:cxn modelId="{F2AA5491-9C65-4A7E-903F-A1D5E6CF745E}" type="presParOf" srcId="{23190184-0C55-4C29-83DE-98822248716F}" destId="{19AB80B1-D895-4B74-9246-E35AD5D7E8FC}" srcOrd="2" destOrd="0" presId="urn:microsoft.com/office/officeart/2018/2/layout/IconVerticalSolidList#1"/>
    <dgm:cxn modelId="{13DE4FB2-806C-47E9-8A0A-C54F2C5A6C7B}" type="presParOf" srcId="{19AB80B1-D895-4B74-9246-E35AD5D7E8FC}" destId="{9608DAC5-9AEB-4346-AA7F-262EABB2026C}" srcOrd="0" destOrd="0" presId="urn:microsoft.com/office/officeart/2018/2/layout/IconVerticalSolidList#1"/>
    <dgm:cxn modelId="{6C6317A3-67CE-46CF-9B6D-E36B1855C1BE}" type="presParOf" srcId="{19AB80B1-D895-4B74-9246-E35AD5D7E8FC}" destId="{D39EC7B9-6BEC-4474-BDFE-1C0D6F885FD6}" srcOrd="1" destOrd="0" presId="urn:microsoft.com/office/officeart/2018/2/layout/IconVerticalSolidList#1"/>
    <dgm:cxn modelId="{0B6489B0-289F-41ED-B375-A241734D1705}" type="presParOf" srcId="{19AB80B1-D895-4B74-9246-E35AD5D7E8FC}" destId="{023FAD0B-7AAD-4915-AF69-9484212B2D17}" srcOrd="2" destOrd="0" presId="urn:microsoft.com/office/officeart/2018/2/layout/IconVerticalSolidList#1"/>
    <dgm:cxn modelId="{2241AED8-95A2-4082-8BB3-9E9FA7E10EDA}" type="presParOf" srcId="{19AB80B1-D895-4B74-9246-E35AD5D7E8FC}" destId="{ECD7310D-1CAD-4F60-B25F-CAE763258983}" srcOrd="3" destOrd="0" presId="urn:microsoft.com/office/officeart/2018/2/layout/IconVerticalSolid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1D488B-486E-461E-8D52-279B2C9F5C7C}">
      <dsp:nvSpPr>
        <dsp:cNvPr id="0" name=""/>
        <dsp:cNvSpPr/>
      </dsp:nvSpPr>
      <dsp:spPr>
        <a:xfrm>
          <a:off x="0" y="525171"/>
          <a:ext cx="10071474" cy="14179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F6DF11-3278-4AC1-8B95-67EC0A1F8A26}">
      <dsp:nvSpPr>
        <dsp:cNvPr id="0" name=""/>
        <dsp:cNvSpPr/>
      </dsp:nvSpPr>
      <dsp:spPr>
        <a:xfrm>
          <a:off x="428933" y="844212"/>
          <a:ext cx="779879" cy="77987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C5C9C5-67D2-442E-A028-6DE054559A87}">
      <dsp:nvSpPr>
        <dsp:cNvPr id="0" name=""/>
        <dsp:cNvSpPr/>
      </dsp:nvSpPr>
      <dsp:spPr>
        <a:xfrm>
          <a:off x="1637746" y="525171"/>
          <a:ext cx="8433727" cy="1417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068" tIns="150068" rIns="150068" bIns="150068" numCol="1" spcCol="1270" anchor="ctr" anchorCtr="0">
          <a:noAutofit/>
        </a:bodyPr>
        <a:lstStyle/>
        <a:p>
          <a:pPr marL="0" lvl="0" indent="0" algn="l" defTabSz="622300">
            <a:lnSpc>
              <a:spcPct val="100000"/>
            </a:lnSpc>
            <a:spcBef>
              <a:spcPct val="0"/>
            </a:spcBef>
            <a:spcAft>
              <a:spcPct val="35000"/>
            </a:spcAft>
            <a:buNone/>
          </a:pPr>
          <a:r>
            <a:rPr lang="en-US" sz="1400" kern="1200"/>
            <a:t>Let’s say while watching a video you remember the previous scene or while reading a book you know what happened in the earlier chapter. Similarly, RNNs work, they remember the previous information and use it for processing the current input. The shortcoming of RNN is, they can not remember Long term dependencies due to vanishing gradient. LSTMs are explicitly designed to avoid long-term dependency problems.</a:t>
          </a:r>
        </a:p>
      </dsp:txBody>
      <dsp:txXfrm>
        <a:off x="1637746" y="525171"/>
        <a:ext cx="8433727" cy="1417962"/>
      </dsp:txXfrm>
    </dsp:sp>
    <dsp:sp modelId="{9608DAC5-9AEB-4346-AA7F-262EABB2026C}">
      <dsp:nvSpPr>
        <dsp:cNvPr id="0" name=""/>
        <dsp:cNvSpPr/>
      </dsp:nvSpPr>
      <dsp:spPr>
        <a:xfrm>
          <a:off x="0" y="2258235"/>
          <a:ext cx="10071474" cy="14179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9EC7B9-6BEC-4474-BDFE-1C0D6F885FD6}">
      <dsp:nvSpPr>
        <dsp:cNvPr id="0" name=""/>
        <dsp:cNvSpPr/>
      </dsp:nvSpPr>
      <dsp:spPr>
        <a:xfrm>
          <a:off x="428933" y="2577277"/>
          <a:ext cx="779879" cy="77987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D7310D-1CAD-4F60-B25F-CAE763258983}">
      <dsp:nvSpPr>
        <dsp:cNvPr id="0" name=""/>
        <dsp:cNvSpPr/>
      </dsp:nvSpPr>
      <dsp:spPr>
        <a:xfrm>
          <a:off x="1637746" y="2258235"/>
          <a:ext cx="8433727" cy="1417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068" tIns="150068" rIns="150068" bIns="150068" numCol="1" spcCol="1270" anchor="ctr" anchorCtr="0">
          <a:noAutofit/>
        </a:bodyPr>
        <a:lstStyle/>
        <a:p>
          <a:pPr marL="0" lvl="0" indent="0" algn="l" defTabSz="622300">
            <a:lnSpc>
              <a:spcPct val="100000"/>
            </a:lnSpc>
            <a:spcBef>
              <a:spcPct val="0"/>
            </a:spcBef>
            <a:spcAft>
              <a:spcPct val="35000"/>
            </a:spcAft>
            <a:buNone/>
          </a:pPr>
          <a:r>
            <a:rPr lang="en-US" sz="1400" kern="1200"/>
            <a:t>LSTM units include a 'memory cell' that can maintain information in memory for long periods of time</a:t>
          </a:r>
        </a:p>
      </dsp:txBody>
      <dsp:txXfrm>
        <a:off x="1637746" y="2258235"/>
        <a:ext cx="8433727" cy="141796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1">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parTxLTRAlign" val="l"/>
            <dgm:param type="parTxRTLAlign" val="r"/>
            <dgm:param type="shpTxLTRAlignCh" val="l"/>
            <dgm:param type="shpTxRTLAlignCh" val="r"/>
            <dgm:param type="txAnchorVert" val="mid"/>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parTxLTRAlign" val="l"/>
                <dgm:param type="parTxRTLAlign" val="r"/>
                <dgm:param type="shpTxLTRAlignCh" val="l"/>
                <dgm:param type="shpTxRTLAlignCh" val="r"/>
                <dgm:param type="stBulletLvl" val="0"/>
                <dgm:param type="txAnchorVertCh" val="mid"/>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3" name="Group 42"/>
          <p:cNvGrpSpPr/>
          <p:nvPr/>
        </p:nvGrpSpPr>
        <p:grpSpPr>
          <a:xfrm>
            <a:off x="6201388" y="0"/>
            <a:ext cx="5990612" cy="6858001"/>
            <a:chOff x="6201388" y="0"/>
            <a:chExt cx="5990612" cy="6858001"/>
          </a:xfrm>
        </p:grpSpPr>
        <p:sp>
          <p:nvSpPr>
            <p:cNvPr id="45" name="Oval 44"/>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48"/>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Oval 50"/>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64"/>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Oval 66"/>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71"/>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Oval 72"/>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76"/>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77"/>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78"/>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79"/>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80"/>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81"/>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p:cNvSpPr>
            <a:spLocks noGrp="1"/>
          </p:cNvSpPr>
          <p:nvPr>
            <p:ph type="ctrTitle"/>
          </p:nvPr>
        </p:nvSpPr>
        <p:spPr>
          <a:xfrm>
            <a:off x="565150" y="768334"/>
            <a:ext cx="5066001" cy="2866405"/>
          </a:xfrm>
        </p:spPr>
        <p:txBody>
          <a:bodyPr anchor="t"/>
          <a:lstStyle>
            <a:lvl1pPr algn="l">
              <a:defRPr sz="6000"/>
            </a:lvl1pPr>
          </a:lstStyle>
          <a:p>
            <a:r>
              <a:rPr lang="en-US" dirty="0"/>
              <a:t>Click to edit Master title style</a:t>
            </a:r>
            <a:endParaRPr lang="en-US" dirty="0"/>
          </a:p>
        </p:txBody>
      </p:sp>
      <p:sp>
        <p:nvSpPr>
          <p:cNvPr id="3" name="Subtitle 2"/>
          <p:cNvSpPr>
            <a:spLocks noGrp="1"/>
          </p:cNvSpPr>
          <p:nvPr>
            <p:ph type="subTitle" idx="1"/>
          </p:nvPr>
        </p:nvSpPr>
        <p:spPr>
          <a:xfrm>
            <a:off x="565150" y="4283239"/>
            <a:ext cx="5066001" cy="1475177"/>
          </a:xfrm>
        </p:spPr>
        <p:txBody>
          <a:bodyPr anchor="b"/>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sp>
        <p:nvSpPr>
          <p:cNvPr id="4" name="Date Placeholder 3"/>
          <p:cNvSpPr>
            <a:spLocks noGrp="1"/>
          </p:cNvSpPr>
          <p:nvPr>
            <p:ph type="dt" sz="half" idx="10"/>
          </p:nvPr>
        </p:nvSpPr>
        <p:spPr>
          <a:xfrm>
            <a:off x="566928" y="457200"/>
            <a:ext cx="3608205" cy="365125"/>
          </a:xfrm>
        </p:spPr>
        <p:txBody>
          <a:bodyPr/>
          <a:lstStyle>
            <a:lvl1pPr algn="l">
              <a:defRPr/>
            </a:lvl1pPr>
          </a:lstStyle>
          <a:p>
            <a:pPr algn="l"/>
            <a:fld id="{A5B0A250-5CC0-1746-B209-08E8B0DAE6AF}"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4817335" y="6141085"/>
            <a:ext cx="813816" cy="365125"/>
          </a:xfrm>
        </p:spPr>
        <p:txBody>
          <a:bodyPr/>
          <a:lstStyle/>
          <a:p>
            <a:fld id="{49ABCAEC-7D34-E549-A96E-FCEDAADBE4B0}" type="slidenum">
              <a:rPr lang="en-US" smtClean="0"/>
            </a:fld>
            <a:endParaRPr lang="en-US" dirty="0"/>
          </a:p>
        </p:txBody>
      </p:sp>
      <p:cxnSp>
        <p:nvCxnSpPr>
          <p:cNvPr id="7" name="Straight Connector 6"/>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22" name="Group 21"/>
          <p:cNvGrpSpPr/>
          <p:nvPr/>
        </p:nvGrpSpPr>
        <p:grpSpPr>
          <a:xfrm>
            <a:off x="8928528" y="0"/>
            <a:ext cx="3263472" cy="6858000"/>
            <a:chOff x="8928528" y="0"/>
            <a:chExt cx="3263472" cy="6858000"/>
          </a:xfrm>
        </p:grpSpPr>
        <p:sp>
          <p:nvSpPr>
            <p:cNvPr id="23" name="Oval 22"/>
            <p:cNvSpPr/>
            <p:nvPr/>
          </p:nvSpPr>
          <p:spPr>
            <a:xfrm>
              <a:off x="8928528" y="491812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p:cNvSpPr>
            <a:spLocks noGrp="1"/>
          </p:cNvSpPr>
          <p:nvPr>
            <p:ph type="title"/>
          </p:nvPr>
        </p:nvSpPr>
        <p:spPr/>
        <p:txBody>
          <a:bodyPr/>
          <a:lstStyle/>
          <a:p>
            <a:r>
              <a:rPr lang="en-US" dirty="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A5B0A250-5CC0-1746-B209-08E8B0DAE6AF}"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7086480" y="6141085"/>
            <a:ext cx="813816" cy="365125"/>
          </a:xfrm>
        </p:spPr>
        <p:txBody>
          <a:bodyPr/>
          <a:lstStyle/>
          <a:p>
            <a:fld id="{49ABCAEC-7D34-E549-A96E-FCEDAADBE4B0}" type="slidenum">
              <a:rPr lang="en-US" smtClean="0"/>
            </a:fld>
            <a:endParaRPr lang="en-US"/>
          </a:p>
        </p:txBody>
      </p:sp>
      <p:cxnSp>
        <p:nvCxnSpPr>
          <p:cNvPr id="7" name="Straight Connector 6"/>
          <p:cNvCxnSpPr/>
          <p:nvPr/>
        </p:nvCxnSpPr>
        <p:spPr>
          <a:xfrm>
            <a:off x="565150" y="6087110"/>
            <a:ext cx="73351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15" name="Group 14"/>
          <p:cNvGrpSpPr/>
          <p:nvPr/>
        </p:nvGrpSpPr>
        <p:grpSpPr>
          <a:xfrm>
            <a:off x="10290315" y="0"/>
            <a:ext cx="1901686" cy="6858000"/>
            <a:chOff x="10290315" y="0"/>
            <a:chExt cx="1901686" cy="6858000"/>
          </a:xfrm>
        </p:grpSpPr>
        <p:sp>
          <p:nvSpPr>
            <p:cNvPr id="17" name="Freeform 16"/>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Vertical Title 1"/>
          <p:cNvSpPr>
            <a:spLocks noGrp="1"/>
          </p:cNvSpPr>
          <p:nvPr>
            <p:ph type="title" orient="vert"/>
          </p:nvPr>
        </p:nvSpPr>
        <p:spPr>
          <a:xfrm>
            <a:off x="8950095" y="976630"/>
            <a:ext cx="2268507" cy="47845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65150" y="976630"/>
            <a:ext cx="8264057" cy="4784598"/>
          </a:xfrm>
        </p:spPr>
        <p:txBody>
          <a:bodyPr vert="eaVert"/>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A5B0A250-5CC0-1746-B209-08E8B0DAE6A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ABCAEC-7D34-E549-A96E-FCEDAADBE4B0}" type="slidenum">
              <a:rPr lang="en-US" smtClean="0"/>
            </a:fld>
            <a:endParaRPr lang="en-US"/>
          </a:p>
        </p:txBody>
      </p:sp>
      <p:cxnSp>
        <p:nvCxnSpPr>
          <p:cNvPr id="7" name="Straight Connector 6"/>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22" name="Group 21"/>
          <p:cNvGrpSpPr/>
          <p:nvPr/>
        </p:nvGrpSpPr>
        <p:grpSpPr>
          <a:xfrm>
            <a:off x="8928528" y="0"/>
            <a:ext cx="3263472" cy="6858000"/>
            <a:chOff x="8928528" y="0"/>
            <a:chExt cx="3263472" cy="6858000"/>
          </a:xfrm>
        </p:grpSpPr>
        <p:sp>
          <p:nvSpPr>
            <p:cNvPr id="23" name="Oval 22"/>
            <p:cNvSpPr/>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A5B0A250-5CC0-1746-B209-08E8B0DAE6AF}"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7087169" y="6141085"/>
            <a:ext cx="813816" cy="365125"/>
          </a:xfrm>
        </p:spPr>
        <p:txBody>
          <a:bodyPr/>
          <a:lstStyle/>
          <a:p>
            <a:fld id="{49ABCAEC-7D34-E549-A96E-FCEDAADBE4B0}" type="slidenum">
              <a:rPr lang="en-US" smtClean="0"/>
            </a:fld>
            <a:endParaRPr lang="en-US"/>
          </a:p>
        </p:txBody>
      </p:sp>
      <p:cxnSp>
        <p:nvCxnSpPr>
          <p:cNvPr id="7" name="Straight Connector 6"/>
          <p:cNvCxnSpPr/>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39" name="Group 38"/>
          <p:cNvGrpSpPr/>
          <p:nvPr/>
        </p:nvGrpSpPr>
        <p:grpSpPr>
          <a:xfrm>
            <a:off x="6201388" y="0"/>
            <a:ext cx="5990612" cy="6858001"/>
            <a:chOff x="6201388" y="0"/>
            <a:chExt cx="5990612" cy="6858001"/>
          </a:xfrm>
        </p:grpSpPr>
        <p:sp>
          <p:nvSpPr>
            <p:cNvPr id="40" name="Oval 39"/>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41"/>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Oval 42"/>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46"/>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Oval 47"/>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52"/>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Oval 53"/>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57"/>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58"/>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59"/>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60"/>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61"/>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62"/>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p:cNvSpPr>
            <a:spLocks noGrp="1"/>
          </p:cNvSpPr>
          <p:nvPr>
            <p:ph type="title"/>
          </p:nvPr>
        </p:nvSpPr>
        <p:spPr>
          <a:xfrm>
            <a:off x="565150" y="768351"/>
            <a:ext cx="5066001" cy="2334768"/>
          </a:xfrm>
        </p:spPr>
        <p:txBody>
          <a:bodyPr anchor="t"/>
          <a:lstStyle>
            <a:lvl1pPr>
              <a:defRPr sz="4800"/>
            </a:lvl1pPr>
          </a:lstStyle>
          <a:p>
            <a:r>
              <a:rPr lang="en-US"/>
              <a:t>Click to edit Master title style</a:t>
            </a:r>
            <a:endParaRPr lang="en-US" dirty="0"/>
          </a:p>
        </p:txBody>
      </p:sp>
      <p:sp>
        <p:nvSpPr>
          <p:cNvPr id="3" name="Text Placeholder 2"/>
          <p:cNvSpPr>
            <a:spLocks noGrp="1"/>
          </p:cNvSpPr>
          <p:nvPr>
            <p:ph type="body" idx="1"/>
          </p:nvPr>
        </p:nvSpPr>
        <p:spPr>
          <a:xfrm>
            <a:off x="565150" y="4255453"/>
            <a:ext cx="5066001" cy="1500187"/>
          </a:xfrm>
        </p:spPr>
        <p:txBody>
          <a:bodyPr anchor="b"/>
          <a:lstStyle>
            <a:lvl1pPr marL="0" indent="0">
              <a:buNone/>
              <a:defRPr sz="2400">
                <a:solidFill>
                  <a:schemeClr val="bg1">
                    <a:lumMod val="6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endParaRPr lang="en-US" dirty="0"/>
          </a:p>
        </p:txBody>
      </p:sp>
      <p:sp>
        <p:nvSpPr>
          <p:cNvPr id="4" name="Date Placeholder 3"/>
          <p:cNvSpPr>
            <a:spLocks noGrp="1"/>
          </p:cNvSpPr>
          <p:nvPr>
            <p:ph type="dt" sz="half" idx="10"/>
          </p:nvPr>
        </p:nvSpPr>
        <p:spPr/>
        <p:txBody>
          <a:bodyPr/>
          <a:lstStyle/>
          <a:p>
            <a:fld id="{A5B0A250-5CC0-1746-B209-08E8B0DAE6AF}"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4817335" y="6141085"/>
            <a:ext cx="813816" cy="365125"/>
          </a:xfrm>
        </p:spPr>
        <p:txBody>
          <a:bodyPr/>
          <a:lstStyle/>
          <a:p>
            <a:fld id="{49ABCAEC-7D34-E549-A96E-FCEDAADBE4B0}" type="slidenum">
              <a:rPr lang="en-US" smtClean="0"/>
            </a:fld>
            <a:endParaRPr lang="en-US" dirty="0"/>
          </a:p>
        </p:txBody>
      </p:sp>
      <p:cxnSp>
        <p:nvCxnSpPr>
          <p:cNvPr id="7" name="Straight Connector 6"/>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7" name="Group 16"/>
          <p:cNvGrpSpPr/>
          <p:nvPr/>
        </p:nvGrpSpPr>
        <p:grpSpPr>
          <a:xfrm>
            <a:off x="10290315" y="0"/>
            <a:ext cx="1901686" cy="6858000"/>
            <a:chOff x="10290315" y="0"/>
            <a:chExt cx="1901686" cy="6858000"/>
          </a:xfrm>
        </p:grpSpPr>
        <p:sp>
          <p:nvSpPr>
            <p:cNvPr id="18" name="Oval 17"/>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62851" y="2365755"/>
            <a:ext cx="5239512" cy="339547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389638" y="2365755"/>
            <a:ext cx="5239512" cy="339547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A5B0A250-5CC0-1746-B209-08E8B0DAE6AF}"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9ABCAEC-7D34-E549-A96E-FCEDAADBE4B0}" type="slidenum">
              <a:rPr lang="en-US" smtClean="0"/>
            </a:fld>
            <a:endParaRPr lang="en-US" dirty="0"/>
          </a:p>
        </p:txBody>
      </p:sp>
      <p:cxnSp>
        <p:nvCxnSpPr>
          <p:cNvPr id="8" name="Straight Connector 7"/>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9" name="Group 18"/>
          <p:cNvGrpSpPr/>
          <p:nvPr/>
        </p:nvGrpSpPr>
        <p:grpSpPr>
          <a:xfrm>
            <a:off x="10290315" y="0"/>
            <a:ext cx="1901686" cy="6858000"/>
            <a:chOff x="10290315" y="0"/>
            <a:chExt cx="1901686" cy="6858000"/>
          </a:xfrm>
        </p:grpSpPr>
        <p:sp>
          <p:nvSpPr>
            <p:cNvPr id="20" name="Oval 19"/>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25"/>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p:cNvSpPr>
            <a:spLocks noGrp="1"/>
          </p:cNvSpPr>
          <p:nvPr>
            <p:ph type="title"/>
          </p:nvPr>
        </p:nvSpPr>
        <p:spPr>
          <a:xfrm>
            <a:off x="566928" y="768096"/>
            <a:ext cx="7333488" cy="12710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62149"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4" name="Content Placeholder 3"/>
          <p:cNvSpPr>
            <a:spLocks noGrp="1"/>
          </p:cNvSpPr>
          <p:nvPr>
            <p:ph sz="half" idx="2"/>
          </p:nvPr>
        </p:nvSpPr>
        <p:spPr>
          <a:xfrm>
            <a:off x="562149"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4"/>
          <p:cNvSpPr>
            <a:spLocks noGrp="1"/>
          </p:cNvSpPr>
          <p:nvPr>
            <p:ph type="body" sz="quarter" idx="3"/>
          </p:nvPr>
        </p:nvSpPr>
        <p:spPr>
          <a:xfrm>
            <a:off x="6383066"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6" name="Content Placeholder 5"/>
          <p:cNvSpPr>
            <a:spLocks noGrp="1"/>
          </p:cNvSpPr>
          <p:nvPr>
            <p:ph sz="quarter" idx="4"/>
          </p:nvPr>
        </p:nvSpPr>
        <p:spPr>
          <a:xfrm>
            <a:off x="6383066"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Date Placeholder 6"/>
          <p:cNvSpPr>
            <a:spLocks noGrp="1"/>
          </p:cNvSpPr>
          <p:nvPr>
            <p:ph type="dt" sz="half" idx="10"/>
          </p:nvPr>
        </p:nvSpPr>
        <p:spPr/>
        <p:txBody>
          <a:bodyPr/>
          <a:lstStyle/>
          <a:p>
            <a:fld id="{A5B0A250-5CC0-1746-B209-08E8B0DAE6AF}" type="datetimeFigureOut">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9ABCAEC-7D34-E549-A96E-FCEDAADBE4B0}" type="slidenum">
              <a:rPr lang="en-US" smtClean="0"/>
            </a:fld>
            <a:endParaRPr lang="en-US"/>
          </a:p>
        </p:txBody>
      </p:sp>
      <p:cxnSp>
        <p:nvCxnSpPr>
          <p:cNvPr id="10" name="Straight Connector 9"/>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 name="Group 14"/>
          <p:cNvGrpSpPr/>
          <p:nvPr/>
        </p:nvGrpSpPr>
        <p:grpSpPr>
          <a:xfrm>
            <a:off x="10290315" y="0"/>
            <a:ext cx="1901686" cy="6858000"/>
            <a:chOff x="10290315" y="0"/>
            <a:chExt cx="1901686" cy="6858000"/>
          </a:xfrm>
        </p:grpSpPr>
        <p:sp>
          <p:nvSpPr>
            <p:cNvPr id="16" name="Oval 15"/>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p:cNvSpPr>
            <a:spLocks noGrp="1"/>
          </p:cNvSpPr>
          <p:nvPr>
            <p:ph type="title"/>
          </p:nvPr>
        </p:nvSpPr>
        <p:spPr/>
        <p:txBody>
          <a:bodyPr/>
          <a:lstStyle/>
          <a:p>
            <a:r>
              <a:rPr lang="en-US" dirty="0"/>
              <a:t>Click to edit Master title style</a:t>
            </a:r>
            <a:endParaRPr lang="en-US" dirty="0"/>
          </a:p>
        </p:txBody>
      </p:sp>
      <p:sp>
        <p:nvSpPr>
          <p:cNvPr id="3" name="Date Placeholder 2"/>
          <p:cNvSpPr>
            <a:spLocks noGrp="1"/>
          </p:cNvSpPr>
          <p:nvPr>
            <p:ph type="dt" sz="half" idx="10"/>
          </p:nvPr>
        </p:nvSpPr>
        <p:spPr/>
        <p:txBody>
          <a:bodyPr/>
          <a:lstStyle/>
          <a:p>
            <a:fld id="{A5B0A250-5CC0-1746-B209-08E8B0DAE6AF}"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ABCAEC-7D34-E549-A96E-FCEDAADBE4B0}" type="slidenum">
              <a:rPr lang="en-US" smtClean="0"/>
            </a:fld>
            <a:endParaRPr lang="en-US"/>
          </a:p>
        </p:txBody>
      </p:sp>
      <p:cxnSp>
        <p:nvCxnSpPr>
          <p:cNvPr id="6" name="Straight Connector 5"/>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5B0A250-5CC0-1746-B209-08E8B0DAE6AF}"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9ABCAEC-7D34-E549-A96E-FCEDAADBE4B0}"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6" name="Group 15"/>
          <p:cNvGrpSpPr/>
          <p:nvPr/>
        </p:nvGrpSpPr>
        <p:grpSpPr>
          <a:xfrm>
            <a:off x="10290315" y="0"/>
            <a:ext cx="1901686" cy="6858000"/>
            <a:chOff x="10290315" y="0"/>
            <a:chExt cx="1901686" cy="6858000"/>
          </a:xfrm>
        </p:grpSpPr>
        <p:sp>
          <p:nvSpPr>
            <p:cNvPr id="18" name="Freeform 17"/>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p:cNvSpPr>
            <a:spLocks noGrp="1"/>
          </p:cNvSpPr>
          <p:nvPr>
            <p:ph type="title"/>
          </p:nvPr>
        </p:nvSpPr>
        <p:spPr>
          <a:xfrm>
            <a:off x="565151" y="764973"/>
            <a:ext cx="3609982" cy="1395043"/>
          </a:xfrm>
        </p:spPr>
        <p:txBody>
          <a:bodyPr anchor="t"/>
          <a:lstStyle>
            <a:lvl1pPr>
              <a:defRPr sz="3200"/>
            </a:lvl1pPr>
          </a:lstStyle>
          <a:p>
            <a:r>
              <a:rPr lang="en-US" dirty="0"/>
              <a:t>Click to edit Master title style</a:t>
            </a:r>
            <a:endParaRPr lang="en-US" dirty="0"/>
          </a:p>
        </p:txBody>
      </p:sp>
      <p:sp>
        <p:nvSpPr>
          <p:cNvPr id="3" name="Content Placeholder 2"/>
          <p:cNvSpPr>
            <a:spLocks noGrp="1"/>
          </p:cNvSpPr>
          <p:nvPr>
            <p:ph idx="1"/>
          </p:nvPr>
        </p:nvSpPr>
        <p:spPr>
          <a:xfrm>
            <a:off x="5104832" y="770890"/>
            <a:ext cx="6112517" cy="4800570"/>
          </a:xfrm>
        </p:spPr>
        <p:txBody>
          <a:bodyPr/>
          <a:lstStyle>
            <a:lvl1pPr>
              <a:defRPr sz="2800"/>
            </a:lvl1pPr>
            <a:lvl2pPr>
              <a:defRPr sz="24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Text Placeholder 3"/>
          <p:cNvSpPr>
            <a:spLocks noGrp="1"/>
          </p:cNvSpPr>
          <p:nvPr>
            <p:ph type="body" sz="half" idx="2"/>
          </p:nvPr>
        </p:nvSpPr>
        <p:spPr>
          <a:xfrm>
            <a:off x="565150" y="2160016"/>
            <a:ext cx="3609983" cy="37089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A5B0A250-5CC0-1746-B209-08E8B0DAE6AF}"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ABCAEC-7D34-E549-A96E-FCEDAADBE4B0}" type="slidenum">
              <a:rPr lang="en-US" smtClean="0"/>
            </a:fld>
            <a:endParaRPr lang="en-US"/>
          </a:p>
        </p:txBody>
      </p:sp>
      <p:cxnSp>
        <p:nvCxnSpPr>
          <p:cNvPr id="8" name="Straight Connector 7"/>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6" name="Group 15"/>
          <p:cNvGrpSpPr/>
          <p:nvPr/>
        </p:nvGrpSpPr>
        <p:grpSpPr>
          <a:xfrm>
            <a:off x="10290315" y="0"/>
            <a:ext cx="1901686" cy="6858000"/>
            <a:chOff x="10290315" y="0"/>
            <a:chExt cx="1901686" cy="6858000"/>
          </a:xfrm>
        </p:grpSpPr>
        <p:sp>
          <p:nvSpPr>
            <p:cNvPr id="17" name="Oval 16"/>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p:cNvSpPr>
            <a:spLocks noGrp="1"/>
          </p:cNvSpPr>
          <p:nvPr>
            <p:ph type="title"/>
          </p:nvPr>
        </p:nvSpPr>
        <p:spPr>
          <a:xfrm>
            <a:off x="565150" y="770889"/>
            <a:ext cx="3609983" cy="1389127"/>
          </a:xfrm>
        </p:spPr>
        <p:txBody>
          <a:bodyPr anchor="t"/>
          <a:lstStyle>
            <a:lvl1pPr>
              <a:defRPr sz="3200"/>
            </a:lvl1pPr>
          </a:lstStyle>
          <a:p>
            <a:r>
              <a:rPr lang="en-US" dirty="0"/>
              <a:t>Click to edit Master title style</a:t>
            </a:r>
            <a:endParaRPr lang="en-US" dirty="0"/>
          </a:p>
        </p:txBody>
      </p:sp>
      <p:sp>
        <p:nvSpPr>
          <p:cNvPr id="3" name="Picture Placeholder 2"/>
          <p:cNvSpPr>
            <a:spLocks noGrp="1"/>
          </p:cNvSpPr>
          <p:nvPr>
            <p:ph type="pic" idx="1"/>
          </p:nvPr>
        </p:nvSpPr>
        <p:spPr>
          <a:xfrm>
            <a:off x="5223838" y="890816"/>
            <a:ext cx="6060136" cy="4870411"/>
          </a:xfrm>
          <a:solidFill>
            <a:schemeClr val="bg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1"/>
          </p:cNvSpPr>
          <p:nvPr>
            <p:ph type="body" sz="half" idx="2"/>
          </p:nvPr>
        </p:nvSpPr>
        <p:spPr>
          <a:xfrm>
            <a:off x="565150" y="2160016"/>
            <a:ext cx="3609983" cy="360121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endParaRPr lang="en-US" dirty="0"/>
          </a:p>
        </p:txBody>
      </p:sp>
      <p:sp>
        <p:nvSpPr>
          <p:cNvPr id="5" name="Date Placeholder 4"/>
          <p:cNvSpPr>
            <a:spLocks noGrp="1"/>
          </p:cNvSpPr>
          <p:nvPr>
            <p:ph type="dt" sz="half" idx="10"/>
          </p:nvPr>
        </p:nvSpPr>
        <p:spPr/>
        <p:txBody>
          <a:bodyPr/>
          <a:lstStyle/>
          <a:p>
            <a:fld id="{A5B0A250-5CC0-1746-B209-08E8B0DAE6AF}"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ABCAEC-7D34-E549-A96E-FCEDAADBE4B0}" type="slidenum">
              <a:rPr lang="en-US" smtClean="0"/>
            </a:fld>
            <a:endParaRPr lang="en-US"/>
          </a:p>
        </p:txBody>
      </p:sp>
      <p:cxnSp>
        <p:nvCxnSpPr>
          <p:cNvPr id="8" name="Straight Connector 7"/>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5150" y="770890"/>
            <a:ext cx="7335835" cy="1268984"/>
          </a:xfrm>
          <a:prstGeom prst="rect">
            <a:avLst/>
          </a:prstGeom>
        </p:spPr>
        <p:txBody>
          <a:bodyPr vert="horz" lIns="91440" tIns="45720" rIns="91440" bIns="45720" rtlCol="0" anchor="t">
            <a:normAutofit/>
          </a:bodyPr>
          <a:lstStyle/>
          <a:p>
            <a:r>
              <a:rPr lang="en-US" dirty="0"/>
              <a:t>Click to edit Master title style</a:t>
            </a:r>
            <a:endParaRPr lang="en-US" dirty="0"/>
          </a:p>
        </p:txBody>
      </p:sp>
      <p:sp>
        <p:nvSpPr>
          <p:cNvPr id="3" name="Text Placeholder 2"/>
          <p:cNvSpPr>
            <a:spLocks noGrp="1"/>
          </p:cNvSpPr>
          <p:nvPr>
            <p:ph type="body" idx="1"/>
          </p:nvPr>
        </p:nvSpPr>
        <p:spPr>
          <a:xfrm>
            <a:off x="565150" y="2160016"/>
            <a:ext cx="7335835" cy="3601212"/>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2"/>
          </p:nvPr>
        </p:nvSpPr>
        <p:spPr>
          <a:xfrm>
            <a:off x="566928" y="457200"/>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fld id="{A5B0A250-5CC0-1746-B209-08E8B0DAE6AF}" type="datetimeFigureOut">
              <a:rPr lang="en-US" smtClean="0"/>
            </a:fld>
            <a:endParaRPr lang="en-US" dirty="0"/>
          </a:p>
        </p:txBody>
      </p:sp>
      <p:sp>
        <p:nvSpPr>
          <p:cNvPr id="5" name="Footer Placeholder 4"/>
          <p:cNvSpPr>
            <a:spLocks noGrp="1"/>
          </p:cNvSpPr>
          <p:nvPr>
            <p:ph type="ftr" sz="quarter" idx="3"/>
          </p:nvPr>
        </p:nvSpPr>
        <p:spPr>
          <a:xfrm>
            <a:off x="565150" y="6141085"/>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endParaRPr lang="en-US" dirty="0"/>
          </a:p>
        </p:txBody>
      </p:sp>
      <p:sp>
        <p:nvSpPr>
          <p:cNvPr id="6" name="Slide Number Placeholder 5"/>
          <p:cNvSpPr>
            <a:spLocks noGrp="1"/>
          </p:cNvSpPr>
          <p:nvPr>
            <p:ph type="sldNum" sz="quarter" idx="4"/>
          </p:nvPr>
        </p:nvSpPr>
        <p:spPr>
          <a:xfrm>
            <a:off x="10809678" y="6141085"/>
            <a:ext cx="813816" cy="365125"/>
          </a:xfrm>
          <a:prstGeom prst="rect">
            <a:avLst/>
          </a:prstGeom>
        </p:spPr>
        <p:txBody>
          <a:bodyPr vert="horz" lIns="91440" tIns="45720" rIns="91440" bIns="45720" rtlCol="0" anchor="ctr"/>
          <a:lstStyle>
            <a:lvl1pPr algn="r">
              <a:defRPr sz="1050" b="0" i="0">
                <a:solidFill>
                  <a:schemeClr val="tx1">
                    <a:tint val="75000"/>
                  </a:schemeClr>
                </a:solidFill>
                <a:latin typeface="+mn-lt"/>
              </a:defRPr>
            </a:lvl1pPr>
          </a:lstStyle>
          <a:p>
            <a:fld id="{49ABCAEC-7D34-E549-A96E-FCEDAADBE4B0}"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900"/>
        </a:spcBef>
        <a:buFont typeface="Arial" panose="020B060402020209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9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9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9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9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ai.stanford.edu/~amaas/data/sentiment/" TargetMode="Externa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0.png"/><Relationship Id="rId1" Type="http://schemas.openxmlformats.org/officeDocument/2006/relationships/image" Target="../media/image4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1.jpeg"/><Relationship Id="rId7" Type="http://schemas.openxmlformats.org/officeDocument/2006/relationships/hyperlink" Target="https://haochen23.github.io/2020/01/nlp-rnn-sentiment.html#.YkcEVC1h1QI" TargetMode="External"/><Relationship Id="rId6" Type="http://schemas.openxmlformats.org/officeDocument/2006/relationships/hyperlink" Target="https://medium.com/aubergine-solutions/scratching-surface-of-rnn-gru-and-lstm-with-example-of-sentiment-analysis-8dd4e748d426" TargetMode="External"/><Relationship Id="rId5" Type="http://schemas.openxmlformats.org/officeDocument/2006/relationships/hyperlink" Target="https://towardsdatascience.com/sentiment-analysis-using-lstm-and-glove-embeddings-99223a87fe8e" TargetMode="External"/><Relationship Id="rId4" Type="http://schemas.openxmlformats.org/officeDocument/2006/relationships/hyperlink" Target="https://towardsdatascience.com/sentiment-analysis-using-lstm-step-by-step-50d074f09948" TargetMode="External"/><Relationship Id="rId3" Type="http://schemas.openxmlformats.org/officeDocument/2006/relationships/hyperlink" Target="https://www.kaggle.com/code/ngyptr/lstm-sentiment-analysis-keras/notebook" TargetMode="External"/><Relationship Id="rId2" Type="http://schemas.openxmlformats.org/officeDocument/2006/relationships/hyperlink" Target="https://nlp.stanford.edu/~socherr/EMNLP2013_RNTN.pdf" TargetMode="External"/><Relationship Id="rId1" Type="http://schemas.openxmlformats.org/officeDocument/2006/relationships/hyperlink" Target="https://ieeexplore.ieee.org/stamp/stamp.jsp?arnumber=9257657" TargetMode="Externa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hyperlink" Target="http://ai.stanford.edu/~amaas/data/sentiment/aclImdb_v1.tar.gz" TargetMode="External"/></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9" name="Rectangle 10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65150" y="768334"/>
            <a:ext cx="4134537" cy="2866405"/>
          </a:xfrm>
        </p:spPr>
        <p:txBody>
          <a:bodyPr>
            <a:normAutofit/>
          </a:bodyPr>
          <a:lstStyle/>
          <a:p>
            <a:pPr>
              <a:lnSpc>
                <a:spcPct val="90000"/>
              </a:lnSpc>
            </a:pPr>
            <a:r>
              <a:rPr lang="en-US" sz="5000" dirty="0"/>
              <a:t>CSE 6363</a:t>
            </a:r>
            <a:br>
              <a:rPr lang="en-US" sz="5000" dirty="0"/>
            </a:br>
            <a:r>
              <a:rPr lang="en-US" sz="5000" dirty="0"/>
              <a:t>MACHINE LEARNING  </a:t>
            </a:r>
            <a:br>
              <a:rPr lang="en-US" sz="5000" dirty="0"/>
            </a:br>
            <a:endParaRPr lang="en-US" sz="5000" b="0" dirty="0"/>
          </a:p>
        </p:txBody>
      </p:sp>
      <p:sp>
        <p:nvSpPr>
          <p:cNvPr id="3" name="Subtitle 2"/>
          <p:cNvSpPr>
            <a:spLocks noGrp="1"/>
          </p:cNvSpPr>
          <p:nvPr>
            <p:ph type="subTitle" idx="1"/>
          </p:nvPr>
        </p:nvSpPr>
        <p:spPr>
          <a:xfrm>
            <a:off x="565150" y="4283239"/>
            <a:ext cx="4134537" cy="1475177"/>
          </a:xfrm>
        </p:spPr>
        <p:txBody>
          <a:bodyPr>
            <a:normAutofit/>
          </a:bodyPr>
          <a:lstStyle/>
          <a:p>
            <a:r>
              <a:rPr lang="en-US" dirty="0"/>
              <a:t>SENTIMENT ANALYSIS OF MOVIE REVIEWS USING LSTM</a:t>
            </a:r>
            <a:endParaRPr lang="en-US" dirty="0"/>
          </a:p>
          <a:p>
            <a:endParaRPr lang="en-US" dirty="0"/>
          </a:p>
        </p:txBody>
      </p:sp>
      <p:grpSp>
        <p:nvGrpSpPr>
          <p:cNvPr id="111" name="Group 110"/>
          <p:cNvGrpSpPr>
            <a:grpSpLocks noGrp="1" noRot="1" noChangeAspect="1" noMove="1" noResize="1" noUngrp="1"/>
          </p:cNvGrpSpPr>
          <p:nvPr/>
        </p:nvGrpSpPr>
        <p:grpSpPr>
          <a:xfrm>
            <a:off x="10290315" y="0"/>
            <a:ext cx="1901686" cy="4677439"/>
            <a:chOff x="10290315" y="0"/>
            <a:chExt cx="1901686" cy="4677439"/>
          </a:xfrm>
        </p:grpSpPr>
        <p:sp>
          <p:nvSpPr>
            <p:cNvPr id="112" name="Freeform 85"/>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3" name="Freeform 87"/>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4" name="Freeform 89"/>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5" name="Freeform 100"/>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17" name="Straight Connector 116"/>
          <p:cNvCxnSpPr>
            <a:cxnSpLocks noGrp="1" noRot="1" noChangeAspect="1" noMove="1" noResize="1" noEditPoints="1" noAdjustHandles="1" noChangeArrowheads="1" noChangeShapeType="1"/>
          </p:cNvCxnSpPr>
          <p:nvPr/>
        </p:nvCxnSpPr>
        <p:spPr>
          <a:xfrm>
            <a:off x="565150" y="6087110"/>
            <a:ext cx="413453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 name="Picture 6" descr="A screenshot of a computer&#10;&#10;Description automatically generated with low confidence"/>
          <p:cNvPicPr>
            <a:picLocks noChangeAspect="1"/>
          </p:cNvPicPr>
          <p:nvPr/>
        </p:nvPicPr>
        <p:blipFill>
          <a:blip r:embed="rId1"/>
          <a:stretch>
            <a:fillRect/>
          </a:stretch>
        </p:blipFill>
        <p:spPr>
          <a:xfrm>
            <a:off x="4370294" y="1911489"/>
            <a:ext cx="7166815" cy="302637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65150" y="770890"/>
            <a:ext cx="4134538" cy="3927094"/>
          </a:xfrm>
        </p:spPr>
        <p:txBody>
          <a:bodyPr>
            <a:normAutofit/>
          </a:bodyPr>
          <a:lstStyle/>
          <a:p>
            <a:r>
              <a:rPr lang="en-US" dirty="0"/>
              <a:t>Architecture:-</a:t>
            </a:r>
            <a:endParaRPr lang="en-US" dirty="0"/>
          </a:p>
        </p:txBody>
      </p:sp>
      <p:sp>
        <p:nvSpPr>
          <p:cNvPr id="3" name="Content Placeholder 2"/>
          <p:cNvSpPr>
            <a:spLocks noGrp="1"/>
          </p:cNvSpPr>
          <p:nvPr>
            <p:ph idx="1"/>
          </p:nvPr>
        </p:nvSpPr>
        <p:spPr>
          <a:xfrm>
            <a:off x="5578997" y="889408"/>
            <a:ext cx="5958111" cy="2257204"/>
          </a:xfrm>
        </p:spPr>
        <p:txBody>
          <a:bodyPr>
            <a:normAutofit lnSpcReduction="10000"/>
          </a:bodyPr>
          <a:lstStyle/>
          <a:p>
            <a:pPr marL="0" indent="0" fontAlgn="base">
              <a:lnSpc>
                <a:spcPct val="90000"/>
              </a:lnSpc>
              <a:buNone/>
            </a:pPr>
            <a:endParaRPr lang="en-US" sz="1100" dirty="0"/>
          </a:p>
          <a:p>
            <a:pPr algn="just" fontAlgn="base">
              <a:lnSpc>
                <a:spcPct val="90000"/>
              </a:lnSpc>
            </a:pPr>
            <a:r>
              <a:rPr lang="en-US" sz="1400" dirty="0">
                <a:latin typeface="Times New Roman" panose="02020503050405090304" pitchFamily="18" charset="0"/>
                <a:cs typeface="Times New Roman" panose="02020503050405090304" pitchFamily="18" charset="0"/>
              </a:rPr>
              <a:t>The basic difference between the architectures of RNNs and LSTMs is that the hidden layer of LSTM is a gated unit or gated cell. It consists of four layers that interact with one another in a way to produce the output of that cell along with the cell state. These two things are then passed onto the next hidden layer. Unlike RNNs which have got the only single neural net layer of tanh, LSTMs comprises of three logistic sigmoid gates and one tanh layer. Gates have been introduced in order to limit the information that is passed through the cell. They determine which part of the information will be needed by the next cell and which part is to be discarded. The output is usually in the range of 0-1 where ‘0’ means ‘reject all’ and ‘1’ means ‘include all’.</a:t>
            </a:r>
            <a:endParaRPr lang="en-US" sz="1400" dirty="0">
              <a:latin typeface="Times New Roman" panose="02020503050405090304" pitchFamily="18" charset="0"/>
              <a:cs typeface="Times New Roman" panose="02020503050405090304" pitchFamily="18" charset="0"/>
            </a:endParaRPr>
          </a:p>
          <a:p>
            <a:pPr>
              <a:lnSpc>
                <a:spcPct val="90000"/>
              </a:lnSpc>
            </a:pPr>
            <a:endParaRPr lang="en-US" sz="1100" dirty="0"/>
          </a:p>
        </p:txBody>
      </p:sp>
      <p:pic>
        <p:nvPicPr>
          <p:cNvPr id="5" name="Picture 4" descr="Diagram, schematic&#10;&#10;Description automatically generated"/>
          <p:cNvPicPr>
            <a:picLocks noChangeAspect="1"/>
          </p:cNvPicPr>
          <p:nvPr/>
        </p:nvPicPr>
        <p:blipFill>
          <a:blip r:embed="rId1"/>
          <a:stretch>
            <a:fillRect/>
          </a:stretch>
        </p:blipFill>
        <p:spPr>
          <a:xfrm>
            <a:off x="5578997" y="3311730"/>
            <a:ext cx="5958111" cy="2502406"/>
          </a:xfrm>
          <a:prstGeom prst="rect">
            <a:avLst/>
          </a:prstGeom>
        </p:spPr>
      </p:pic>
      <p:grpSp>
        <p:nvGrpSpPr>
          <p:cNvPr id="12" name="Group 11"/>
          <p:cNvGrpSpPr>
            <a:grpSpLocks noGrp="1" noRot="1" noChangeAspect="1" noMove="1" noResize="1" noUngrp="1"/>
          </p:cNvGrpSpPr>
          <p:nvPr/>
        </p:nvGrpSpPr>
        <p:grpSpPr>
          <a:xfrm>
            <a:off x="10290315" y="0"/>
            <a:ext cx="1901686" cy="4677439"/>
            <a:chOff x="10290315" y="0"/>
            <a:chExt cx="1901686" cy="4677439"/>
          </a:xfrm>
        </p:grpSpPr>
        <p:sp>
          <p:nvSpPr>
            <p:cNvPr id="13" name="Freeform 53"/>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55"/>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57"/>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58"/>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8" name="Straight Connector 17"/>
          <p:cNvCxnSpPr>
            <a:cxnSpLocks noGrp="1" noRot="1" noChangeAspect="1" noMove="1" noResize="1" noEditPoints="1" noAdjustHandles="1" noChangeArrowheads="1" noChangeShapeType="1"/>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65150" y="770890"/>
            <a:ext cx="6400999" cy="1268984"/>
          </a:xfrm>
        </p:spPr>
        <p:txBody>
          <a:bodyPr>
            <a:normAutofit/>
          </a:bodyPr>
          <a:lstStyle/>
          <a:p>
            <a:pPr>
              <a:lnSpc>
                <a:spcPct val="90000"/>
              </a:lnSpc>
            </a:pPr>
            <a:r>
              <a:rPr lang="en-US" sz="2800" b="0">
                <a:latin typeface="Times New Roman" panose="02020503050405090304" pitchFamily="18" charset="0"/>
                <a:cs typeface="Times New Roman" panose="02020503050405090304" pitchFamily="18" charset="0"/>
              </a:rPr>
              <a:t>LSTM for sequence classification in the IMDB dataset:-</a:t>
            </a:r>
            <a:br>
              <a:rPr lang="en-US" sz="2800" b="0">
                <a:latin typeface="Times New Roman" panose="02020503050405090304" pitchFamily="18" charset="0"/>
                <a:cs typeface="Times New Roman" panose="02020503050405090304" pitchFamily="18" charset="0"/>
              </a:rPr>
            </a:br>
            <a:endParaRPr lang="en-US" sz="2800">
              <a:latin typeface="Times New Roman" panose="02020503050405090304" pitchFamily="18" charset="0"/>
              <a:cs typeface="Times New Roman" panose="02020503050405090304" pitchFamily="18" charset="0"/>
            </a:endParaRPr>
          </a:p>
        </p:txBody>
      </p:sp>
      <p:sp>
        <p:nvSpPr>
          <p:cNvPr id="3" name="Content Placeholder 2"/>
          <p:cNvSpPr>
            <a:spLocks noGrp="1"/>
          </p:cNvSpPr>
          <p:nvPr>
            <p:ph idx="1"/>
          </p:nvPr>
        </p:nvSpPr>
        <p:spPr>
          <a:xfrm>
            <a:off x="565150" y="2160016"/>
            <a:ext cx="6400999" cy="3601212"/>
          </a:xfrm>
        </p:spPr>
        <p:txBody>
          <a:bodyPr>
            <a:normAutofit/>
          </a:bodyPr>
          <a:lstStyle/>
          <a:p>
            <a:pPr>
              <a:lnSpc>
                <a:spcPct val="90000"/>
              </a:lnSpc>
            </a:pPr>
            <a:r>
              <a:rPr lang="en-US" sz="2000" dirty="0">
                <a:latin typeface="Times New Roman" panose="02020503050405090304" pitchFamily="18" charset="0"/>
                <a:cs typeface="Times New Roman" panose="02020503050405090304" pitchFamily="18" charset="0"/>
              </a:rPr>
              <a:t>Importing the Libraries:-</a:t>
            </a:r>
            <a:endParaRPr lang="en-US" sz="2000" dirty="0">
              <a:latin typeface="Times New Roman" panose="02020503050405090304" pitchFamily="18" charset="0"/>
              <a:cs typeface="Times New Roman" panose="02020503050405090304" pitchFamily="18" charset="0"/>
            </a:endParaRPr>
          </a:p>
          <a:p>
            <a:pPr marL="0" indent="0">
              <a:lnSpc>
                <a:spcPct val="90000"/>
              </a:lnSpc>
              <a:buNone/>
            </a:pPr>
            <a:r>
              <a:rPr lang="en-US" sz="2000" dirty="0"/>
              <a:t>																												</a:t>
            </a:r>
            <a:endParaRPr lang="en-US" sz="2000" dirty="0"/>
          </a:p>
          <a:p>
            <a:pPr>
              <a:lnSpc>
                <a:spcPct val="90000"/>
              </a:lnSpc>
              <a:buFont typeface="Courier New" panose="02070409020205090404" pitchFamily="49" charset="0"/>
              <a:buChar char="o"/>
            </a:pPr>
            <a:r>
              <a:rPr lang="en-US" sz="2000" dirty="0">
                <a:latin typeface="Times New Roman" panose="02020503050405090304" pitchFamily="18" charset="0"/>
                <a:cs typeface="Times New Roman" panose="02020503050405090304" pitchFamily="18" charset="0"/>
              </a:rPr>
              <a:t>To ensure that results are reproducible we keep random seed is 5.</a:t>
            </a:r>
            <a:endParaRPr lang="en-US" sz="2000" dirty="0">
              <a:latin typeface="Times New Roman" panose="02020503050405090304" pitchFamily="18" charset="0"/>
              <a:cs typeface="Times New Roman" panose="02020503050405090304" pitchFamily="18" charset="0"/>
            </a:endParaRPr>
          </a:p>
          <a:p>
            <a:pPr>
              <a:lnSpc>
                <a:spcPct val="90000"/>
              </a:lnSpc>
              <a:buFont typeface="Courier New" panose="02070409020205090404" pitchFamily="49" charset="0"/>
              <a:buChar char="o"/>
            </a:pPr>
            <a:r>
              <a:rPr lang="en-US" sz="2000" dirty="0">
                <a:latin typeface="Times New Roman" panose="02020503050405090304" pitchFamily="18" charset="0"/>
                <a:cs typeface="Times New Roman" panose="02020503050405090304" pitchFamily="18" charset="0"/>
              </a:rPr>
              <a:t>Loading the dataset and keep top 4000 words and max review length is 600.</a:t>
            </a:r>
            <a:endParaRPr lang="en-US" sz="2000" dirty="0">
              <a:latin typeface="Times New Roman" panose="02020503050405090304" pitchFamily="18" charset="0"/>
              <a:cs typeface="Times New Roman" panose="02020503050405090304" pitchFamily="18" charset="0"/>
            </a:endParaRPr>
          </a:p>
          <a:p>
            <a:pPr marL="0" indent="0">
              <a:lnSpc>
                <a:spcPct val="90000"/>
              </a:lnSpc>
              <a:buNone/>
            </a:pPr>
            <a:endParaRPr lang="en-US" sz="2000" dirty="0">
              <a:latin typeface="Times New Roman" panose="02020503050405090304" pitchFamily="18" charset="0"/>
              <a:cs typeface="Times New Roman" panose="02020503050405090304" pitchFamily="18" charset="0"/>
            </a:endParaRPr>
          </a:p>
        </p:txBody>
      </p:sp>
      <p:grpSp>
        <p:nvGrpSpPr>
          <p:cNvPr id="25" name="Group 15"/>
          <p:cNvGrpSpPr>
            <a:grpSpLocks noGrp="1" noRot="1" noChangeAspect="1" noMove="1" noResize="1" noUngrp="1"/>
          </p:cNvGrpSpPr>
          <p:nvPr/>
        </p:nvGrpSpPr>
        <p:grpSpPr>
          <a:xfrm>
            <a:off x="10290315" y="0"/>
            <a:ext cx="1901686" cy="4677439"/>
            <a:chOff x="10290315" y="0"/>
            <a:chExt cx="1901686" cy="4677439"/>
          </a:xfrm>
        </p:grpSpPr>
        <p:sp>
          <p:nvSpPr>
            <p:cNvPr id="26" name="Freeform 21"/>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23"/>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25"/>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26"/>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9" name="Picture 8" descr="Text&#10;&#10;Description automatically generated"/>
          <p:cNvPicPr>
            <a:picLocks noChangeAspect="1"/>
          </p:cNvPicPr>
          <p:nvPr/>
        </p:nvPicPr>
        <p:blipFill>
          <a:blip r:embed="rId1"/>
          <a:stretch>
            <a:fillRect/>
          </a:stretch>
        </p:blipFill>
        <p:spPr>
          <a:xfrm>
            <a:off x="6810872" y="3877945"/>
            <a:ext cx="4815977" cy="2105985"/>
          </a:xfrm>
          <a:prstGeom prst="rect">
            <a:avLst/>
          </a:prstGeom>
        </p:spPr>
      </p:pic>
      <p:cxnSp>
        <p:nvCxnSpPr>
          <p:cNvPr id="30" name="Straight Connector 21"/>
          <p:cNvCxnSpPr>
            <a:cxnSpLocks noGrp="1" noRot="1" noChangeAspect="1" noMove="1" noResize="1" noEditPoints="1" noAdjustHandles="1" noChangeArrowheads="1" noChangeShapeType="1"/>
          </p:cNvCxnSpPr>
          <p:nvPr/>
        </p:nvCxnSpPr>
        <p:spPr>
          <a:xfrm>
            <a:off x="565150" y="6087110"/>
            <a:ext cx="6400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stretch>
            <a:fillRect/>
          </a:stretch>
        </p:blipFill>
        <p:spPr>
          <a:xfrm>
            <a:off x="6810872" y="1668066"/>
            <a:ext cx="4815977" cy="188399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65150" y="770890"/>
            <a:ext cx="6481109" cy="917612"/>
          </a:xfrm>
        </p:spPr>
        <p:txBody>
          <a:bodyPr>
            <a:normAutofit/>
          </a:bodyPr>
          <a:lstStyle/>
          <a:p>
            <a:r>
              <a:rPr lang="en-US" b="0" dirty="0"/>
              <a:t>Creating the Model</a:t>
            </a:r>
            <a:endParaRPr lang="en-US" b="0" dirty="0"/>
          </a:p>
        </p:txBody>
      </p:sp>
      <p:sp>
        <p:nvSpPr>
          <p:cNvPr id="16" name="Content Placeholder 15"/>
          <p:cNvSpPr>
            <a:spLocks noGrp="1"/>
          </p:cNvSpPr>
          <p:nvPr>
            <p:ph idx="1"/>
          </p:nvPr>
        </p:nvSpPr>
        <p:spPr>
          <a:xfrm>
            <a:off x="6155706" y="817197"/>
            <a:ext cx="5457725" cy="1541148"/>
          </a:xfrm>
        </p:spPr>
        <p:txBody>
          <a:bodyPr>
            <a:normAutofit/>
          </a:bodyPr>
          <a:lstStyle/>
          <a:p>
            <a:endParaRPr lang="en-US" dirty="0"/>
          </a:p>
          <a:p>
            <a:endParaRPr lang="en-US" dirty="0"/>
          </a:p>
          <a:p>
            <a:endParaRPr lang="en-US" dirty="0"/>
          </a:p>
          <a:p>
            <a:endParaRPr lang="en-US" dirty="0"/>
          </a:p>
          <a:p>
            <a:endParaRPr lang="en-US" dirty="0"/>
          </a:p>
        </p:txBody>
      </p:sp>
      <p:pic>
        <p:nvPicPr>
          <p:cNvPr id="19" name="Picture 18" descr="Graphical user interface, text&#10;&#10;Description automatically generated"/>
          <p:cNvPicPr>
            <a:picLocks noChangeAspect="1"/>
          </p:cNvPicPr>
          <p:nvPr/>
        </p:nvPicPr>
        <p:blipFill>
          <a:blip r:embed="rId1"/>
          <a:stretch>
            <a:fillRect/>
          </a:stretch>
        </p:blipFill>
        <p:spPr>
          <a:xfrm>
            <a:off x="5965222" y="2782531"/>
            <a:ext cx="5326632" cy="2533673"/>
          </a:xfrm>
          <a:prstGeom prst="rect">
            <a:avLst/>
          </a:prstGeom>
        </p:spPr>
      </p:pic>
      <p:pic>
        <p:nvPicPr>
          <p:cNvPr id="17" name="Content Placeholder 4" descr="Text&#10;&#10;Description automatically generated"/>
          <p:cNvPicPr>
            <a:picLocks noChangeAspect="1"/>
          </p:cNvPicPr>
          <p:nvPr/>
        </p:nvPicPr>
        <p:blipFill>
          <a:blip r:embed="rId2"/>
          <a:stretch>
            <a:fillRect/>
          </a:stretch>
        </p:blipFill>
        <p:spPr>
          <a:xfrm>
            <a:off x="274038" y="2782530"/>
            <a:ext cx="5329858" cy="2533675"/>
          </a:xfrm>
          <a:prstGeom prst="rect">
            <a:avLst/>
          </a:prstGeom>
        </p:spPr>
      </p:pic>
      <p:grpSp>
        <p:nvGrpSpPr>
          <p:cNvPr id="26" name="Group 25"/>
          <p:cNvGrpSpPr>
            <a:grpSpLocks noGrp="1" noRot="1" noChangeAspect="1" noMove="1" noResize="1" noUngrp="1"/>
          </p:cNvGrpSpPr>
          <p:nvPr/>
        </p:nvGrpSpPr>
        <p:grpSpPr>
          <a:xfrm>
            <a:off x="10290315" y="0"/>
            <a:ext cx="1901686" cy="4677439"/>
            <a:chOff x="10290315" y="0"/>
            <a:chExt cx="1901686" cy="4677439"/>
          </a:xfrm>
        </p:grpSpPr>
        <p:sp>
          <p:nvSpPr>
            <p:cNvPr id="27" name="Freeform 53"/>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55"/>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57"/>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58"/>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2" name="Straight Connector 31"/>
          <p:cNvCxnSpPr>
            <a:cxnSpLocks noGrp="1" noRot="1" noChangeAspect="1" noMove="1" noResize="1" noEditPoints="1" noAdjustHandles="1" noChangeArrowheads="1" noChangeShapeType="1"/>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419165" y="1102659"/>
            <a:ext cx="184731" cy="723275"/>
          </a:xfrm>
          <a:prstGeom prst="rect">
            <a:avLst/>
          </a:prstGeom>
          <a:noFill/>
        </p:spPr>
        <p:txBody>
          <a:bodyPr wrap="none" rtlCol="0">
            <a:spAutoFit/>
          </a:bodyPr>
          <a:lstStyle/>
          <a:p>
            <a:pPr>
              <a:spcAft>
                <a:spcPts val="600"/>
              </a:spcAft>
            </a:pPr>
            <a:endParaRPr lang="en-US"/>
          </a:p>
          <a:p>
            <a:pPr>
              <a:spcAft>
                <a:spcPts val="600"/>
              </a:spcAft>
            </a:pP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2" name="Group 22"/>
          <p:cNvGrpSpPr>
            <a:grpSpLocks noGrp="1" noRot="1" noChangeAspect="1" noMove="1" noResize="1" noUngrp="1"/>
          </p:cNvGrpSpPr>
          <p:nvPr/>
        </p:nvGrpSpPr>
        <p:grpSpPr>
          <a:xfrm>
            <a:off x="6201388" y="0"/>
            <a:ext cx="5990612" cy="6858001"/>
            <a:chOff x="6201388" y="0"/>
            <a:chExt cx="5990612" cy="6858001"/>
          </a:xfrm>
        </p:grpSpPr>
        <p:sp>
          <p:nvSpPr>
            <p:cNvPr id="63" name="Oval 23"/>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46"/>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48"/>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6" name="Oval 26"/>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27"/>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28"/>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3"/>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0" name="Freeform 64"/>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 name="Oval 31"/>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32"/>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33"/>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34"/>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0"/>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6" name="Freeform 71"/>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Oval 37"/>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38"/>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39"/>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75"/>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76"/>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77"/>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3" name="Freeform 78"/>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4" name="Freeform 79"/>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5" name="Freeform 80"/>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6" name="Freeform 81"/>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87" name="Straight Connector 48"/>
          <p:cNvCxnSpPr>
            <a:cxnSpLocks noGrp="1" noRot="1" noChangeAspect="1" noMove="1" noResize="1" noEditPoints="1" noAdjustHandles="1" noChangeArrowheads="1" noChangeShapeType="1"/>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88" name="Rectangle 50"/>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66924" y="765767"/>
            <a:ext cx="6402597" cy="1233195"/>
          </a:xfrm>
        </p:spPr>
        <p:txBody>
          <a:bodyPr vert="horz" lIns="91440" tIns="45720" rIns="91440" bIns="45720" rtlCol="0" anchor="t">
            <a:normAutofit fontScale="90000"/>
          </a:bodyPr>
          <a:lstStyle/>
          <a:p>
            <a:pPr>
              <a:lnSpc>
                <a:spcPct val="90000"/>
              </a:lnSpc>
            </a:pPr>
            <a:r>
              <a:rPr lang="en-US" sz="1600" b="0" dirty="0">
                <a:latin typeface="Times New Roman" panose="02020503050405090304" pitchFamily="18" charset="0"/>
                <a:cs typeface="Times New Roman" panose="02020503050405090304" pitchFamily="18" charset="0"/>
              </a:rPr>
              <a:t>Epochs=8 , Number of passes of the entire training dataset the machine learning algorithm has completed.</a:t>
            </a:r>
            <a:br>
              <a:rPr lang="en-US" sz="1600" b="0" dirty="0">
                <a:latin typeface="Times New Roman" panose="02020503050405090304" pitchFamily="18" charset="0"/>
                <a:cs typeface="Times New Roman" panose="02020503050405090304" pitchFamily="18" charset="0"/>
              </a:rPr>
            </a:br>
            <a:br>
              <a:rPr lang="en-US" sz="1600" b="0" dirty="0">
                <a:latin typeface="Times New Roman" panose="02020503050405090304" pitchFamily="18" charset="0"/>
                <a:cs typeface="Times New Roman" panose="02020503050405090304" pitchFamily="18" charset="0"/>
              </a:rPr>
            </a:br>
            <a:br>
              <a:rPr lang="en-US" sz="1600" b="0" dirty="0">
                <a:latin typeface="Times New Roman" panose="02020503050405090304" pitchFamily="18" charset="0"/>
                <a:cs typeface="Times New Roman" panose="02020503050405090304" pitchFamily="18" charset="0"/>
              </a:rPr>
            </a:br>
            <a:r>
              <a:rPr lang="en-US" sz="1600" b="0" dirty="0">
                <a:latin typeface="Times New Roman" panose="02020503050405090304" pitchFamily="18" charset="0"/>
                <a:cs typeface="Times New Roman" panose="02020503050405090304" pitchFamily="18" charset="0"/>
              </a:rPr>
              <a:t>An epoch means training the neural network with all the training data for one cycle. In an epoch, we use all the data exactly once.</a:t>
            </a:r>
            <a:br>
              <a:rPr lang="en-US" sz="1200" dirty="0"/>
            </a:br>
            <a:br>
              <a:rPr lang="en-US" sz="1200" dirty="0"/>
            </a:br>
            <a:br>
              <a:rPr lang="en-US" sz="1200" dirty="0"/>
            </a:br>
            <a:br>
              <a:rPr lang="en-US" sz="1200" dirty="0"/>
            </a:br>
            <a:br>
              <a:rPr lang="en-US" sz="1200" dirty="0"/>
            </a:br>
            <a:br>
              <a:rPr lang="en-US" sz="1200" dirty="0"/>
            </a:br>
            <a:endParaRPr lang="en-US" sz="1200" dirty="0"/>
          </a:p>
        </p:txBody>
      </p:sp>
      <p:grpSp>
        <p:nvGrpSpPr>
          <p:cNvPr id="89" name="Group 52"/>
          <p:cNvGrpSpPr>
            <a:grpSpLocks noGrp="1" noRot="1" noChangeAspect="1" noMove="1" noResize="1" noUngrp="1"/>
          </p:cNvGrpSpPr>
          <p:nvPr/>
        </p:nvGrpSpPr>
        <p:grpSpPr>
          <a:xfrm>
            <a:off x="10290315" y="0"/>
            <a:ext cx="1901686" cy="4677439"/>
            <a:chOff x="10290315" y="0"/>
            <a:chExt cx="1901686" cy="4677439"/>
          </a:xfrm>
        </p:grpSpPr>
        <p:sp>
          <p:nvSpPr>
            <p:cNvPr id="90" name="Freeform 39"/>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1" name="Freeform 41"/>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2" name="Freeform 43"/>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3" name="Freeform 44"/>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5" name="Content Placeholder 4" descr="Text&#10;&#10;Description automatically generated"/>
          <p:cNvPicPr>
            <a:picLocks noGrp="1" noChangeAspect="1"/>
          </p:cNvPicPr>
          <p:nvPr>
            <p:ph idx="1"/>
          </p:nvPr>
        </p:nvPicPr>
        <p:blipFill>
          <a:blip r:embed="rId1"/>
          <a:stretch>
            <a:fillRect/>
          </a:stretch>
        </p:blipFill>
        <p:spPr>
          <a:xfrm>
            <a:off x="1454130" y="2169236"/>
            <a:ext cx="9280338" cy="3712134"/>
          </a:xfrm>
          <a:prstGeom prst="rect">
            <a:avLst/>
          </a:prstGeom>
        </p:spPr>
      </p:pic>
      <p:cxnSp>
        <p:nvCxnSpPr>
          <p:cNvPr id="59" name="Straight Connector 58"/>
          <p:cNvCxnSpPr>
            <a:cxnSpLocks noGrp="1" noRot="1" noChangeAspect="1" noMove="1" noResize="1" noEditPoints="1" noAdjustHandles="1" noChangeArrowheads="1" noChangeShapeType="1"/>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65151" y="770890"/>
            <a:ext cx="4133559" cy="1268984"/>
          </a:xfrm>
        </p:spPr>
        <p:txBody>
          <a:bodyPr>
            <a:normAutofit/>
          </a:bodyPr>
          <a:lstStyle/>
          <a:p>
            <a:pPr>
              <a:lnSpc>
                <a:spcPct val="90000"/>
              </a:lnSpc>
            </a:pPr>
            <a:r>
              <a:rPr lang="en-US" sz="1000" dirty="0"/>
              <a:t>        </a:t>
            </a:r>
            <a:br>
              <a:rPr lang="en-US" sz="1000" dirty="0"/>
            </a:br>
            <a:br>
              <a:rPr lang="en-US" sz="1000" dirty="0"/>
            </a:br>
            <a:br>
              <a:rPr lang="en-US" sz="1000" dirty="0"/>
            </a:br>
            <a:br>
              <a:rPr lang="en-US" sz="1000" dirty="0"/>
            </a:br>
            <a:br>
              <a:rPr lang="en-US" sz="1000" dirty="0"/>
            </a:br>
            <a:br>
              <a:rPr lang="en-US" sz="1000" dirty="0"/>
            </a:br>
            <a:endParaRPr lang="en-US" sz="1000" dirty="0"/>
          </a:p>
        </p:txBody>
      </p:sp>
      <p:sp>
        <p:nvSpPr>
          <p:cNvPr id="3" name="Content Placeholder 2"/>
          <p:cNvSpPr>
            <a:spLocks noGrp="1"/>
          </p:cNvSpPr>
          <p:nvPr>
            <p:ph idx="1"/>
          </p:nvPr>
        </p:nvSpPr>
        <p:spPr>
          <a:xfrm>
            <a:off x="565151" y="2160016"/>
            <a:ext cx="4133559" cy="3601212"/>
          </a:xfrm>
        </p:spPr>
        <p:txBody>
          <a:bodyPr>
            <a:normAutofit/>
          </a:bodyPr>
          <a:lstStyle/>
          <a:p>
            <a:pPr algn="just" fontAlgn="base">
              <a:lnSpc>
                <a:spcPct val="90000"/>
              </a:lnSpc>
            </a:pPr>
            <a:r>
              <a:rPr lang="en-US" sz="1900" dirty="0"/>
              <a:t>”</a:t>
            </a:r>
            <a:r>
              <a:rPr lang="en-US" sz="1700" b="1" dirty="0">
                <a:latin typeface="Times New Roman" panose="02020503050405090304" pitchFamily="18" charset="0"/>
                <a:cs typeface="Times New Roman" panose="02020503050405090304" pitchFamily="18" charset="0"/>
              </a:rPr>
              <a:t>Loss</a:t>
            </a:r>
            <a:r>
              <a:rPr lang="en-US" sz="1700" dirty="0">
                <a:latin typeface="Times New Roman" panose="02020503050405090304" pitchFamily="18" charset="0"/>
                <a:cs typeface="Times New Roman" panose="02020503050405090304" pitchFamily="18" charset="0"/>
              </a:rPr>
              <a:t>" refers to the loss value over the training data after each epoch. This is what the optimization process is trying to minimize with the training so, the lower, the better.</a:t>
            </a:r>
            <a:endParaRPr lang="en-US" sz="1700" dirty="0">
              <a:latin typeface="Times New Roman" panose="02020503050405090304" pitchFamily="18" charset="0"/>
              <a:cs typeface="Times New Roman" panose="02020503050405090304" pitchFamily="18" charset="0"/>
            </a:endParaRPr>
          </a:p>
          <a:p>
            <a:pPr algn="just" fontAlgn="base">
              <a:lnSpc>
                <a:spcPct val="90000"/>
              </a:lnSpc>
            </a:pPr>
            <a:r>
              <a:rPr lang="en-US" sz="1700" dirty="0">
                <a:latin typeface="Times New Roman" panose="02020503050405090304" pitchFamily="18" charset="0"/>
                <a:cs typeface="Times New Roman" panose="02020503050405090304" pitchFamily="18" charset="0"/>
              </a:rPr>
              <a:t>”</a:t>
            </a:r>
            <a:r>
              <a:rPr lang="en-US" sz="1700" b="1" dirty="0">
                <a:latin typeface="Times New Roman" panose="02020503050405090304" pitchFamily="18" charset="0"/>
                <a:cs typeface="Times New Roman" panose="02020503050405090304" pitchFamily="18" charset="0"/>
              </a:rPr>
              <a:t>Accuracy</a:t>
            </a:r>
            <a:r>
              <a:rPr lang="en-US" sz="1700" dirty="0">
                <a:latin typeface="Times New Roman" panose="02020503050405090304" pitchFamily="18" charset="0"/>
                <a:cs typeface="Times New Roman" panose="02020503050405090304" pitchFamily="18" charset="0"/>
              </a:rPr>
              <a:t>" refers to the ratio between correct predictions and the total number of predictions in the training data. The higher, the better. This is normally inversely correlated with the loss.</a:t>
            </a:r>
            <a:endParaRPr lang="en-US" sz="1700" dirty="0">
              <a:latin typeface="Times New Roman" panose="02020503050405090304" pitchFamily="18" charset="0"/>
              <a:cs typeface="Times New Roman" panose="02020503050405090304" pitchFamily="18" charset="0"/>
            </a:endParaRPr>
          </a:p>
          <a:p>
            <a:pPr algn="just">
              <a:lnSpc>
                <a:spcPct val="90000"/>
              </a:lnSpc>
            </a:pPr>
            <a:endParaRPr lang="en-US" sz="1900" dirty="0"/>
          </a:p>
        </p:txBody>
      </p:sp>
      <p:pic>
        <p:nvPicPr>
          <p:cNvPr id="5" name="Picture 4" descr="A screenshot of a computer&#10;&#10;Description automatically generated with medium confidence"/>
          <p:cNvPicPr>
            <a:picLocks noChangeAspect="1"/>
          </p:cNvPicPr>
          <p:nvPr/>
        </p:nvPicPr>
        <p:blipFill>
          <a:blip r:embed="rId1"/>
          <a:stretch>
            <a:fillRect/>
          </a:stretch>
        </p:blipFill>
        <p:spPr>
          <a:xfrm>
            <a:off x="5106596" y="1559826"/>
            <a:ext cx="6430513" cy="3729697"/>
          </a:xfrm>
          <a:prstGeom prst="rect">
            <a:avLst/>
          </a:prstGeom>
        </p:spPr>
      </p:pic>
      <p:grpSp>
        <p:nvGrpSpPr>
          <p:cNvPr id="12" name="Group 11"/>
          <p:cNvGrpSpPr>
            <a:grpSpLocks noGrp="1" noRot="1" noChangeAspect="1" noMove="1" noResize="1" noUngrp="1"/>
          </p:cNvGrpSpPr>
          <p:nvPr/>
        </p:nvGrpSpPr>
        <p:grpSpPr>
          <a:xfrm>
            <a:off x="10290315" y="0"/>
            <a:ext cx="1901686" cy="4677439"/>
            <a:chOff x="10290315" y="0"/>
            <a:chExt cx="1901686" cy="4677439"/>
          </a:xfrm>
        </p:grpSpPr>
        <p:sp>
          <p:nvSpPr>
            <p:cNvPr id="13" name="Freeform 85"/>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87"/>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89"/>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97"/>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8" name="Straight Connector 17"/>
          <p:cNvCxnSpPr>
            <a:cxnSpLocks noGrp="1" noRot="1" noChangeAspect="1" noMove="1" noResize="1" noEditPoints="1" noAdjustHandles="1" noChangeArrowheads="1" noChangeShapeType="1"/>
          </p:cNvCxnSpPr>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27847" y="1102659"/>
            <a:ext cx="2380780" cy="461665"/>
          </a:xfrm>
          <a:prstGeom prst="rect">
            <a:avLst/>
          </a:prstGeom>
          <a:noFill/>
        </p:spPr>
        <p:txBody>
          <a:bodyPr wrap="none" rtlCol="0">
            <a:spAutoFit/>
          </a:bodyPr>
          <a:lstStyle/>
          <a:p>
            <a:r>
              <a:rPr lang="en-US" sz="2400" b="1" dirty="0">
                <a:latin typeface="Times New Roman" panose="02020503050405090304" pitchFamily="18" charset="0"/>
                <a:cs typeface="Times New Roman" panose="02020503050405090304" pitchFamily="18" charset="0"/>
              </a:rPr>
              <a:t>Accuracy Graph</a:t>
            </a:r>
            <a:endParaRPr lang="en-US" sz="2400" b="1"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65150" y="770889"/>
            <a:ext cx="4541445" cy="1587449"/>
          </a:xfrm>
        </p:spPr>
        <p:txBody>
          <a:bodyPr>
            <a:normAutofit/>
          </a:bodyPr>
          <a:lstStyle/>
          <a:p>
            <a:pPr>
              <a:lnSpc>
                <a:spcPct val="90000"/>
              </a:lnSpc>
            </a:pPr>
            <a:r>
              <a:rPr lang="en-US" sz="3100" b="0" dirty="0"/>
              <a:t>Final evaluation of the model with Accuracy</a:t>
            </a:r>
            <a:br>
              <a:rPr lang="en-US" sz="3100" b="0" dirty="0"/>
            </a:br>
            <a:endParaRPr lang="en-US" sz="3100" dirty="0"/>
          </a:p>
        </p:txBody>
      </p:sp>
      <p:graphicFrame>
        <p:nvGraphicFramePr>
          <p:cNvPr id="6" name="Table 6"/>
          <p:cNvGraphicFramePr>
            <a:graphicFrameLocks noGrp="1"/>
          </p:cNvGraphicFramePr>
          <p:nvPr>
            <p:ph idx="1"/>
          </p:nvPr>
        </p:nvGraphicFramePr>
        <p:xfrm>
          <a:off x="5671745" y="1685658"/>
          <a:ext cx="5623782" cy="1587441"/>
        </p:xfrm>
        <a:graphic>
          <a:graphicData uri="http://schemas.openxmlformats.org/drawingml/2006/table">
            <a:tbl>
              <a:tblPr firstRow="1" bandRow="1">
                <a:tableStyleId>{5C22544A-7EE6-4342-B048-85BDC9FD1C3A}</a:tableStyleId>
              </a:tblPr>
              <a:tblGrid>
                <a:gridCol w="2811891"/>
                <a:gridCol w="2811891"/>
              </a:tblGrid>
              <a:tr h="529147">
                <a:tc>
                  <a:txBody>
                    <a:bodyPr/>
                    <a:lstStyle/>
                    <a:p>
                      <a:endParaRPr lang="en-US" dirty="0"/>
                    </a:p>
                  </a:txBody>
                  <a:tcPr/>
                </a:tc>
                <a:tc>
                  <a:txBody>
                    <a:bodyPr/>
                    <a:lstStyle/>
                    <a:p>
                      <a:r>
                        <a:rPr lang="en-US" dirty="0">
                          <a:ln>
                            <a:solidFill>
                              <a:schemeClr val="tx1"/>
                            </a:solidFill>
                          </a:ln>
                          <a:solidFill>
                            <a:schemeClr val="tx1"/>
                          </a:solidFill>
                        </a:rPr>
                        <a:t>Accuracy</a:t>
                      </a:r>
                      <a:endParaRPr lang="en-US" dirty="0">
                        <a:ln>
                          <a:solidFill>
                            <a:schemeClr val="tx1"/>
                          </a:solidFill>
                        </a:ln>
                        <a:solidFill>
                          <a:schemeClr val="tx1"/>
                        </a:solidFill>
                      </a:endParaRPr>
                    </a:p>
                  </a:txBody>
                  <a:tcPr/>
                </a:tc>
              </a:tr>
              <a:tr h="529147">
                <a:tc>
                  <a:txBody>
                    <a:bodyPr/>
                    <a:lstStyle/>
                    <a:p>
                      <a:r>
                        <a:rPr lang="en-US" dirty="0"/>
                        <a:t>Training Accuracy</a:t>
                      </a:r>
                      <a:endParaRPr lang="en-US" dirty="0"/>
                    </a:p>
                  </a:txBody>
                  <a:tcPr/>
                </a:tc>
                <a:tc>
                  <a:txBody>
                    <a:bodyPr/>
                    <a:lstStyle/>
                    <a:p>
                      <a:r>
                        <a:rPr lang="en-US" dirty="0"/>
                        <a:t>93.92%</a:t>
                      </a:r>
                      <a:endParaRPr lang="en-US" dirty="0"/>
                    </a:p>
                  </a:txBody>
                  <a:tcPr/>
                </a:tc>
              </a:tr>
              <a:tr h="529147">
                <a:tc>
                  <a:txBody>
                    <a:bodyPr/>
                    <a:lstStyle/>
                    <a:p>
                      <a:r>
                        <a:rPr lang="en-US" dirty="0"/>
                        <a:t>Testing Accuracy</a:t>
                      </a:r>
                      <a:endParaRPr lang="en-US" dirty="0"/>
                    </a:p>
                  </a:txBody>
                  <a:tcPr/>
                </a:tc>
                <a:tc>
                  <a:txBody>
                    <a:bodyPr/>
                    <a:lstStyle/>
                    <a:p>
                      <a:r>
                        <a:rPr lang="en-US" dirty="0"/>
                        <a:t>86.70%</a:t>
                      </a:r>
                      <a:endParaRPr lang="en-US" dirty="0"/>
                    </a:p>
                  </a:txBody>
                  <a:tcPr/>
                </a:tc>
              </a:tr>
            </a:tbl>
          </a:graphicData>
        </a:graphic>
      </p:graphicFrame>
      <p:pic>
        <p:nvPicPr>
          <p:cNvPr id="5" name="Content Placeholder 4" descr="Text&#10;&#10;Description automatically generated"/>
          <p:cNvPicPr>
            <a:picLocks noChangeAspect="1"/>
          </p:cNvPicPr>
          <p:nvPr/>
        </p:nvPicPr>
        <p:blipFill>
          <a:blip r:embed="rId1"/>
          <a:stretch>
            <a:fillRect/>
          </a:stretch>
        </p:blipFill>
        <p:spPr>
          <a:xfrm>
            <a:off x="651489" y="3699674"/>
            <a:ext cx="10885620" cy="1920318"/>
          </a:xfrm>
          <a:prstGeom prst="rect">
            <a:avLst/>
          </a:prstGeom>
        </p:spPr>
      </p:pic>
      <p:grpSp>
        <p:nvGrpSpPr>
          <p:cNvPr id="14" name="Group 13"/>
          <p:cNvGrpSpPr>
            <a:grpSpLocks noGrp="1" noRot="1" noChangeAspect="1" noMove="1" noResize="1" noUngrp="1"/>
          </p:cNvGrpSpPr>
          <p:nvPr/>
        </p:nvGrpSpPr>
        <p:grpSpPr>
          <a:xfrm>
            <a:off x="10290315" y="0"/>
            <a:ext cx="1901686" cy="4677439"/>
            <a:chOff x="10290315" y="0"/>
            <a:chExt cx="1901686" cy="4677439"/>
          </a:xfrm>
        </p:grpSpPr>
        <p:sp>
          <p:nvSpPr>
            <p:cNvPr id="15" name="Freeform 53"/>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55"/>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57"/>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58"/>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20" name="Straight Connector 19"/>
          <p:cNvCxnSpPr>
            <a:cxnSpLocks noGrp="1" noRot="1" noChangeAspect="1" noMove="1" noResize="1" noEditPoints="1" noAdjustHandles="1" noChangeArrowheads="1" noChangeShapeType="1"/>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65150" y="770890"/>
            <a:ext cx="6400999" cy="1268984"/>
          </a:xfrm>
        </p:spPr>
        <p:txBody>
          <a:bodyPr>
            <a:normAutofit/>
          </a:bodyPr>
          <a:lstStyle/>
          <a:p>
            <a:r>
              <a:rPr lang="en-US" b="0" dirty="0"/>
              <a:t>LSTM with CNN</a:t>
            </a:r>
            <a:endParaRPr lang="en-US" b="0" dirty="0"/>
          </a:p>
        </p:txBody>
      </p:sp>
      <p:sp>
        <p:nvSpPr>
          <p:cNvPr id="3" name="Content Placeholder 2"/>
          <p:cNvSpPr>
            <a:spLocks noGrp="1"/>
          </p:cNvSpPr>
          <p:nvPr>
            <p:ph idx="1"/>
          </p:nvPr>
        </p:nvSpPr>
        <p:spPr>
          <a:xfrm>
            <a:off x="565150" y="2160016"/>
            <a:ext cx="6400999" cy="3601212"/>
          </a:xfrm>
        </p:spPr>
        <p:txBody>
          <a:bodyPr>
            <a:normAutofit/>
          </a:bodyPr>
          <a:lstStyle/>
          <a:p>
            <a:pPr algn="just">
              <a:lnSpc>
                <a:spcPct val="90000"/>
              </a:lnSpc>
            </a:pPr>
            <a:r>
              <a:rPr lang="en-US" sz="1700" dirty="0">
                <a:latin typeface="Times New Roman" panose="02020503050405090304" pitchFamily="18" charset="0"/>
                <a:cs typeface="Times New Roman" panose="02020503050405090304" pitchFamily="18" charset="0"/>
              </a:rPr>
              <a:t>DEFINITION: The CNN LSTM architecture involves using Convolution Neural Network (CNN) layers for feature extraction on input data combined with LSTMs to support sequence prediction.</a:t>
            </a:r>
            <a:endParaRPr lang="en-US" sz="1700" dirty="0">
              <a:latin typeface="Times New Roman" panose="02020503050405090304" pitchFamily="18" charset="0"/>
              <a:cs typeface="Times New Roman" panose="02020503050405090304" pitchFamily="18" charset="0"/>
            </a:endParaRPr>
          </a:p>
          <a:p>
            <a:pPr algn="just">
              <a:lnSpc>
                <a:spcPct val="90000"/>
              </a:lnSpc>
            </a:pPr>
            <a:r>
              <a:rPr lang="en-US" sz="1700" dirty="0">
                <a:latin typeface="Times New Roman" panose="02020503050405090304" pitchFamily="18" charset="0"/>
                <a:cs typeface="Times New Roman" panose="02020503050405090304" pitchFamily="18" charset="0"/>
              </a:rPr>
              <a:t>Why did we choose LSTM with CNN?:</a:t>
            </a:r>
            <a:endParaRPr lang="en-US" sz="1700" dirty="0">
              <a:latin typeface="Times New Roman" panose="02020503050405090304" pitchFamily="18" charset="0"/>
              <a:cs typeface="Times New Roman" panose="02020503050405090304" pitchFamily="18" charset="0"/>
            </a:endParaRPr>
          </a:p>
          <a:p>
            <a:pPr marL="0" indent="0" algn="just">
              <a:lnSpc>
                <a:spcPct val="90000"/>
              </a:lnSpc>
              <a:buNone/>
            </a:pPr>
            <a:r>
              <a:rPr lang="en-US" sz="1700" dirty="0">
                <a:latin typeface="Times New Roman" panose="02020503050405090304" pitchFamily="18" charset="0"/>
                <a:cs typeface="Times New Roman" panose="02020503050405090304" pitchFamily="18" charset="0"/>
              </a:rPr>
              <a:t>CNNs have the ability to use filters to compute dilations between each cells , For this reason , LSTM and CNN layer are often combined when forecasting a time series which allows the neural network to better understand the relationships between the different observations in the time series.</a:t>
            </a:r>
            <a:endParaRPr lang="en-US" sz="1700" dirty="0">
              <a:latin typeface="Times New Roman" panose="02020503050405090304" pitchFamily="18" charset="0"/>
              <a:cs typeface="Times New Roman" panose="02020503050405090304" pitchFamily="18" charset="0"/>
            </a:endParaRPr>
          </a:p>
          <a:p>
            <a:pPr marL="0" indent="0" algn="just">
              <a:lnSpc>
                <a:spcPct val="90000"/>
              </a:lnSpc>
              <a:buNone/>
            </a:pPr>
            <a:r>
              <a:rPr lang="en-US" sz="1700" dirty="0">
                <a:latin typeface="Times New Roman" panose="02020503050405090304" pitchFamily="18" charset="0"/>
                <a:cs typeface="Times New Roman" panose="02020503050405090304" pitchFamily="18" charset="0"/>
              </a:rPr>
              <a:t>The CNN LSTM architecture involves using Convolutional Neural Network (CNN) layers for feature extraction on input data combined with LSTMs to support sequence prediction</a:t>
            </a:r>
            <a:endParaRPr lang="en-US" sz="1700" dirty="0">
              <a:latin typeface="Times New Roman" panose="02020503050405090304" pitchFamily="18" charset="0"/>
              <a:cs typeface="Times New Roman" panose="02020503050405090304" pitchFamily="18" charset="0"/>
            </a:endParaRPr>
          </a:p>
          <a:p>
            <a:pPr algn="just">
              <a:lnSpc>
                <a:spcPct val="90000"/>
              </a:lnSpc>
            </a:pPr>
            <a:endParaRPr lang="en-US" sz="1700" dirty="0">
              <a:latin typeface="Times New Roman" panose="02020503050405090304" pitchFamily="18" charset="0"/>
              <a:cs typeface="Times New Roman" panose="02020503050405090304" pitchFamily="18" charset="0"/>
            </a:endParaRPr>
          </a:p>
        </p:txBody>
      </p:sp>
      <p:grpSp>
        <p:nvGrpSpPr>
          <p:cNvPr id="22" name="Group 12"/>
          <p:cNvGrpSpPr>
            <a:grpSpLocks noGrp="1" noRot="1" noChangeAspect="1" noMove="1" noResize="1" noUngrp="1"/>
          </p:cNvGrpSpPr>
          <p:nvPr/>
        </p:nvGrpSpPr>
        <p:grpSpPr>
          <a:xfrm>
            <a:off x="10290315" y="0"/>
            <a:ext cx="1901686" cy="4677439"/>
            <a:chOff x="10290315" y="0"/>
            <a:chExt cx="1901686" cy="4677439"/>
          </a:xfrm>
        </p:grpSpPr>
        <p:sp>
          <p:nvSpPr>
            <p:cNvPr id="23" name="Freeform 85"/>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87"/>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89"/>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97"/>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27" name="Straight Connector 18"/>
          <p:cNvCxnSpPr>
            <a:cxnSpLocks noGrp="1" noRot="1" noChangeAspect="1" noMove="1" noResize="1" noEditPoints="1" noAdjustHandles="1" noChangeArrowheads="1" noChangeShapeType="1"/>
          </p:cNvCxnSpPr>
          <p:nvPr/>
        </p:nvCxnSpPr>
        <p:spPr>
          <a:xfrm>
            <a:off x="565150" y="6087110"/>
            <a:ext cx="640437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A picture containing text, sign, gauge&#10;&#10;Description automatically generated"/>
          <p:cNvPicPr>
            <a:picLocks noChangeAspect="1"/>
          </p:cNvPicPr>
          <p:nvPr/>
        </p:nvPicPr>
        <p:blipFill>
          <a:blip r:embed="rId1"/>
          <a:stretch>
            <a:fillRect/>
          </a:stretch>
        </p:blipFill>
        <p:spPr>
          <a:xfrm>
            <a:off x="8589539" y="681645"/>
            <a:ext cx="1892689" cy="548605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65150" y="770890"/>
            <a:ext cx="4134538" cy="3927094"/>
          </a:xfrm>
        </p:spPr>
        <p:txBody>
          <a:bodyPr>
            <a:normAutofit/>
          </a:bodyPr>
          <a:lstStyle/>
          <a:p>
            <a:r>
              <a:rPr lang="en-US"/>
              <a:t>Implement CNN LSTM in Keras</a:t>
            </a:r>
            <a:br>
              <a:rPr lang="en-US"/>
            </a:br>
            <a:endParaRPr lang="en-US" dirty="0"/>
          </a:p>
        </p:txBody>
      </p:sp>
      <p:sp>
        <p:nvSpPr>
          <p:cNvPr id="3" name="Content Placeholder 2"/>
          <p:cNvSpPr>
            <a:spLocks noGrp="1"/>
          </p:cNvSpPr>
          <p:nvPr>
            <p:ph idx="1"/>
          </p:nvPr>
        </p:nvSpPr>
        <p:spPr>
          <a:xfrm>
            <a:off x="5578997" y="889408"/>
            <a:ext cx="5958111" cy="2126488"/>
          </a:xfrm>
        </p:spPr>
        <p:txBody>
          <a:bodyPr>
            <a:normAutofit/>
          </a:bodyPr>
          <a:lstStyle/>
          <a:p>
            <a:pPr fontAlgn="base">
              <a:lnSpc>
                <a:spcPct val="90000"/>
              </a:lnSpc>
            </a:pPr>
            <a:r>
              <a:rPr lang="en-US" sz="2000" dirty="0">
                <a:latin typeface="Times New Roman" panose="02020503050405090304" pitchFamily="18" charset="0"/>
                <a:cs typeface="Times New Roman" panose="02020503050405090304" pitchFamily="18" charset="0"/>
              </a:rPr>
              <a:t>We can define a CNN LSTM model to be trained jointly in </a:t>
            </a:r>
            <a:r>
              <a:rPr lang="en-US" sz="2000" dirty="0" err="1">
                <a:latin typeface="Times New Roman" panose="02020503050405090304" pitchFamily="18" charset="0"/>
                <a:cs typeface="Times New Roman" panose="02020503050405090304" pitchFamily="18" charset="0"/>
              </a:rPr>
              <a:t>Keras</a:t>
            </a:r>
            <a:r>
              <a:rPr lang="en-US" sz="2000" dirty="0">
                <a:latin typeface="Times New Roman" panose="02020503050405090304" pitchFamily="18" charset="0"/>
                <a:cs typeface="Times New Roman" panose="02020503050405090304" pitchFamily="18" charset="0"/>
              </a:rPr>
              <a:t>.</a:t>
            </a:r>
            <a:endParaRPr lang="en-US" sz="2000" dirty="0">
              <a:latin typeface="Times New Roman" panose="02020503050405090304" pitchFamily="18" charset="0"/>
              <a:cs typeface="Times New Roman" panose="02020503050405090304" pitchFamily="18" charset="0"/>
            </a:endParaRPr>
          </a:p>
          <a:p>
            <a:pPr fontAlgn="base">
              <a:lnSpc>
                <a:spcPct val="90000"/>
              </a:lnSpc>
            </a:pPr>
            <a:r>
              <a:rPr lang="en-US" sz="2000" dirty="0">
                <a:latin typeface="Times New Roman" panose="02020503050405090304" pitchFamily="18" charset="0"/>
                <a:cs typeface="Times New Roman" panose="02020503050405090304" pitchFamily="18" charset="0"/>
              </a:rPr>
              <a:t>A CNN LSTM can be defined by adding CNN layers on the front end followed by LSTM layers with a Dense layer on the output.</a:t>
            </a:r>
            <a:endParaRPr lang="en-US" sz="2000" dirty="0">
              <a:latin typeface="Times New Roman" panose="02020503050405090304" pitchFamily="18" charset="0"/>
              <a:cs typeface="Times New Roman" panose="02020503050405090304" pitchFamily="18" charset="0"/>
            </a:endParaRPr>
          </a:p>
          <a:p>
            <a:pPr>
              <a:lnSpc>
                <a:spcPct val="90000"/>
              </a:lnSpc>
            </a:pPr>
            <a:endParaRPr lang="en-US" sz="2200" dirty="0"/>
          </a:p>
        </p:txBody>
      </p:sp>
      <p:pic>
        <p:nvPicPr>
          <p:cNvPr id="5" name="Picture 4" descr="Chart, box and whisker chart&#10;&#10;Description automatically generated"/>
          <p:cNvPicPr>
            <a:picLocks noChangeAspect="1"/>
          </p:cNvPicPr>
          <p:nvPr/>
        </p:nvPicPr>
        <p:blipFill>
          <a:blip r:embed="rId1"/>
          <a:stretch>
            <a:fillRect/>
          </a:stretch>
        </p:blipFill>
        <p:spPr>
          <a:xfrm>
            <a:off x="6214163" y="3244496"/>
            <a:ext cx="5206876" cy="2636874"/>
          </a:xfrm>
          <a:prstGeom prst="rect">
            <a:avLst/>
          </a:prstGeom>
        </p:spPr>
      </p:pic>
      <p:grpSp>
        <p:nvGrpSpPr>
          <p:cNvPr id="21" name="Group 11"/>
          <p:cNvGrpSpPr>
            <a:grpSpLocks noGrp="1" noRot="1" noChangeAspect="1" noMove="1" noResize="1" noUngrp="1"/>
          </p:cNvGrpSpPr>
          <p:nvPr/>
        </p:nvGrpSpPr>
        <p:grpSpPr>
          <a:xfrm>
            <a:off x="10290315" y="0"/>
            <a:ext cx="1901686" cy="4677439"/>
            <a:chOff x="10290315" y="0"/>
            <a:chExt cx="1901686" cy="4677439"/>
          </a:xfrm>
        </p:grpSpPr>
        <p:sp>
          <p:nvSpPr>
            <p:cNvPr id="13" name="Freeform 53"/>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55"/>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57"/>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58"/>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25" name="Straight Connector 17"/>
          <p:cNvCxnSpPr>
            <a:cxnSpLocks noGrp="1" noRot="1" noChangeAspect="1" noMove="1" noResize="1" noEditPoints="1" noAdjustHandles="1" noChangeArrowheads="1" noChangeShapeType="1"/>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65150" y="770889"/>
            <a:ext cx="4541445" cy="1587449"/>
          </a:xfrm>
        </p:spPr>
        <p:txBody>
          <a:bodyPr>
            <a:normAutofit/>
          </a:bodyPr>
          <a:lstStyle/>
          <a:p>
            <a:r>
              <a:rPr lang="en-US" b="0" dirty="0">
                <a:latin typeface="Times New Roman" panose="02020503050405090304" pitchFamily="18" charset="0"/>
                <a:cs typeface="Times New Roman" panose="02020503050405090304" pitchFamily="18" charset="0"/>
              </a:rPr>
              <a:t>Importing the Libraries</a:t>
            </a:r>
            <a:endParaRPr lang="en-US" b="0" dirty="0">
              <a:latin typeface="Times New Roman" panose="02020503050405090304" pitchFamily="18" charset="0"/>
              <a:cs typeface="Times New Roman" panose="02020503050405090304" pitchFamily="18" charset="0"/>
            </a:endParaRPr>
          </a:p>
        </p:txBody>
      </p:sp>
      <p:sp>
        <p:nvSpPr>
          <p:cNvPr id="3" name="Content Placeholder 2"/>
          <p:cNvSpPr>
            <a:spLocks noGrp="1"/>
          </p:cNvSpPr>
          <p:nvPr>
            <p:ph idx="1"/>
          </p:nvPr>
        </p:nvSpPr>
        <p:spPr>
          <a:xfrm>
            <a:off x="6155706" y="817196"/>
            <a:ext cx="5457725" cy="2611803"/>
          </a:xfrm>
        </p:spPr>
        <p:txBody>
          <a:bodyPr>
            <a:noAutofit/>
          </a:bodyPr>
          <a:lstStyle/>
          <a:p>
            <a:pPr algn="just">
              <a:lnSpc>
                <a:spcPct val="90000"/>
              </a:lnSpc>
            </a:pPr>
            <a:r>
              <a:rPr lang="en-US" sz="1200" b="1" dirty="0">
                <a:latin typeface="Times New Roman" panose="02020503050405090304" pitchFamily="18" charset="0"/>
                <a:cs typeface="Times New Roman" panose="02020503050405090304" pitchFamily="18" charset="0"/>
              </a:rPr>
              <a:t>from </a:t>
            </a:r>
            <a:r>
              <a:rPr lang="en-US" sz="1200" b="1" dirty="0" err="1">
                <a:latin typeface="Times New Roman" panose="02020503050405090304" pitchFamily="18" charset="0"/>
                <a:cs typeface="Times New Roman" panose="02020503050405090304" pitchFamily="18" charset="0"/>
              </a:rPr>
              <a:t>keras.datasets</a:t>
            </a:r>
            <a:r>
              <a:rPr lang="en-US" sz="1200" b="1" dirty="0">
                <a:latin typeface="Times New Roman" panose="02020503050405090304" pitchFamily="18" charset="0"/>
                <a:cs typeface="Times New Roman" panose="02020503050405090304" pitchFamily="18" charset="0"/>
              </a:rPr>
              <a:t> import </a:t>
            </a:r>
            <a:r>
              <a:rPr lang="en-US" sz="1200" b="1" dirty="0" err="1">
                <a:latin typeface="Times New Roman" panose="02020503050405090304" pitchFamily="18" charset="0"/>
                <a:cs typeface="Times New Roman" panose="02020503050405090304" pitchFamily="18" charset="0"/>
              </a:rPr>
              <a:t>imdb</a:t>
            </a:r>
            <a:r>
              <a:rPr lang="en-US" sz="1200" dirty="0">
                <a:latin typeface="Times New Roman" panose="02020503050405090304" pitchFamily="18" charset="0"/>
                <a:cs typeface="Times New Roman" panose="02020503050405090304" pitchFamily="18" charset="0"/>
              </a:rPr>
              <a:t>  :- Loads the IMDB dataset</a:t>
            </a:r>
            <a:endParaRPr lang="en-US" sz="1200" dirty="0">
              <a:latin typeface="Times New Roman" panose="02020503050405090304" pitchFamily="18" charset="0"/>
              <a:cs typeface="Times New Roman" panose="02020503050405090304" pitchFamily="18" charset="0"/>
            </a:endParaRPr>
          </a:p>
          <a:p>
            <a:pPr algn="just">
              <a:lnSpc>
                <a:spcPct val="90000"/>
              </a:lnSpc>
            </a:pPr>
            <a:r>
              <a:rPr lang="en-US" sz="1200" b="1" dirty="0">
                <a:latin typeface="Times New Roman" panose="02020503050405090304" pitchFamily="18" charset="0"/>
                <a:cs typeface="Times New Roman" panose="02020503050405090304" pitchFamily="18" charset="0"/>
              </a:rPr>
              <a:t>from </a:t>
            </a:r>
            <a:r>
              <a:rPr lang="en-US" sz="1200" b="1" dirty="0" err="1">
                <a:latin typeface="Times New Roman" panose="02020503050405090304" pitchFamily="18" charset="0"/>
                <a:cs typeface="Times New Roman" panose="02020503050405090304" pitchFamily="18" charset="0"/>
              </a:rPr>
              <a:t>keras.models</a:t>
            </a:r>
            <a:r>
              <a:rPr lang="en-US" sz="1200" b="1" dirty="0">
                <a:latin typeface="Times New Roman" panose="02020503050405090304" pitchFamily="18" charset="0"/>
                <a:cs typeface="Times New Roman" panose="02020503050405090304" pitchFamily="18" charset="0"/>
              </a:rPr>
              <a:t> import Sequential </a:t>
            </a:r>
            <a:r>
              <a:rPr lang="en-US" sz="1200" dirty="0">
                <a:latin typeface="Times New Roman" panose="02020503050405090304" pitchFamily="18" charset="0"/>
                <a:cs typeface="Times New Roman" panose="02020503050405090304" pitchFamily="18" charset="0"/>
              </a:rPr>
              <a:t>:- Sequential API is used to create models' layer-by-layer.</a:t>
            </a:r>
            <a:endParaRPr lang="en-US" sz="1200" dirty="0">
              <a:latin typeface="Times New Roman" panose="02020503050405090304" pitchFamily="18" charset="0"/>
              <a:cs typeface="Times New Roman" panose="02020503050405090304" pitchFamily="18" charset="0"/>
            </a:endParaRPr>
          </a:p>
          <a:p>
            <a:pPr algn="just">
              <a:lnSpc>
                <a:spcPct val="90000"/>
              </a:lnSpc>
            </a:pPr>
            <a:r>
              <a:rPr lang="en-US" sz="1200" b="1" dirty="0">
                <a:latin typeface="Times New Roman" panose="02020503050405090304" pitchFamily="18" charset="0"/>
                <a:cs typeface="Times New Roman" panose="02020503050405090304" pitchFamily="18" charset="0"/>
              </a:rPr>
              <a:t>from </a:t>
            </a:r>
            <a:r>
              <a:rPr lang="en-US" sz="1200" b="1" dirty="0" err="1">
                <a:latin typeface="Times New Roman" panose="02020503050405090304" pitchFamily="18" charset="0"/>
                <a:cs typeface="Times New Roman" panose="02020503050405090304" pitchFamily="18" charset="0"/>
              </a:rPr>
              <a:t>keras.layers</a:t>
            </a:r>
            <a:r>
              <a:rPr lang="en-US" sz="1200" b="1" dirty="0">
                <a:latin typeface="Times New Roman" panose="02020503050405090304" pitchFamily="18" charset="0"/>
                <a:cs typeface="Times New Roman" panose="02020503050405090304" pitchFamily="18" charset="0"/>
              </a:rPr>
              <a:t> import Dense, LSTM, Dropout </a:t>
            </a:r>
            <a:r>
              <a:rPr lang="en-US" sz="1200" dirty="0">
                <a:latin typeface="Times New Roman" panose="02020503050405090304" pitchFamily="18" charset="0"/>
                <a:cs typeface="Times New Roman" panose="02020503050405090304" pitchFamily="18" charset="0"/>
              </a:rPr>
              <a:t>:- Dense layer is the regular deeply connected neural network layer</a:t>
            </a:r>
            <a:endParaRPr lang="en-US" sz="1200" dirty="0">
              <a:latin typeface="Times New Roman" panose="02020503050405090304" pitchFamily="18" charset="0"/>
              <a:cs typeface="Times New Roman" panose="02020503050405090304" pitchFamily="18" charset="0"/>
            </a:endParaRPr>
          </a:p>
          <a:p>
            <a:pPr algn="just">
              <a:lnSpc>
                <a:spcPct val="90000"/>
              </a:lnSpc>
            </a:pPr>
            <a:r>
              <a:rPr lang="en-US" sz="1200" b="1" dirty="0">
                <a:latin typeface="Times New Roman" panose="02020503050405090304" pitchFamily="18" charset="0"/>
                <a:cs typeface="Times New Roman" panose="02020503050405090304" pitchFamily="18" charset="0"/>
              </a:rPr>
              <a:t>from </a:t>
            </a:r>
            <a:r>
              <a:rPr lang="en-US" sz="1200" b="1" dirty="0" err="1">
                <a:latin typeface="Times New Roman" panose="02020503050405090304" pitchFamily="18" charset="0"/>
                <a:cs typeface="Times New Roman" panose="02020503050405090304" pitchFamily="18" charset="0"/>
              </a:rPr>
              <a:t>keras.layers.convolutional</a:t>
            </a:r>
            <a:r>
              <a:rPr lang="en-US" sz="1200" b="1" dirty="0">
                <a:latin typeface="Times New Roman" panose="02020503050405090304" pitchFamily="18" charset="0"/>
                <a:cs typeface="Times New Roman" panose="02020503050405090304" pitchFamily="18" charset="0"/>
              </a:rPr>
              <a:t> import Conv1D, MaxPooling1D </a:t>
            </a:r>
            <a:r>
              <a:rPr lang="en-US" sz="1200" dirty="0">
                <a:latin typeface="Times New Roman" panose="02020503050405090304" pitchFamily="18" charset="0"/>
                <a:cs typeface="Times New Roman" panose="02020503050405090304" pitchFamily="18" charset="0"/>
              </a:rPr>
              <a:t>:- 1D convolution layer , Max pooling operation for 1D temporal data.</a:t>
            </a:r>
            <a:endParaRPr lang="en-US" sz="1200" dirty="0">
              <a:latin typeface="Times New Roman" panose="02020503050405090304" pitchFamily="18" charset="0"/>
              <a:cs typeface="Times New Roman" panose="02020503050405090304" pitchFamily="18" charset="0"/>
            </a:endParaRPr>
          </a:p>
          <a:p>
            <a:pPr algn="just">
              <a:lnSpc>
                <a:spcPct val="90000"/>
              </a:lnSpc>
            </a:pPr>
            <a:r>
              <a:rPr lang="en-US" sz="1200" b="1" dirty="0">
                <a:latin typeface="Times New Roman" panose="02020503050405090304" pitchFamily="18" charset="0"/>
                <a:cs typeface="Times New Roman" panose="02020503050405090304" pitchFamily="18" charset="0"/>
              </a:rPr>
              <a:t>from </a:t>
            </a:r>
            <a:r>
              <a:rPr lang="en-US" sz="1200" b="1" dirty="0" err="1">
                <a:latin typeface="Times New Roman" panose="02020503050405090304" pitchFamily="18" charset="0"/>
                <a:cs typeface="Times New Roman" panose="02020503050405090304" pitchFamily="18" charset="0"/>
              </a:rPr>
              <a:t>keras.layers.embeddings</a:t>
            </a:r>
            <a:r>
              <a:rPr lang="en-US" sz="1200" b="1" dirty="0">
                <a:latin typeface="Times New Roman" panose="02020503050405090304" pitchFamily="18" charset="0"/>
                <a:cs typeface="Times New Roman" panose="02020503050405090304" pitchFamily="18" charset="0"/>
              </a:rPr>
              <a:t> import Embedding </a:t>
            </a:r>
            <a:r>
              <a:rPr lang="en-US" sz="1200" dirty="0">
                <a:latin typeface="Times New Roman" panose="02020503050405090304" pitchFamily="18" charset="0"/>
                <a:cs typeface="Times New Roman" panose="02020503050405090304" pitchFamily="18" charset="0"/>
              </a:rPr>
              <a:t>:- Embedding layer enables us to convert each word into a fixed length vector of defined size.</a:t>
            </a:r>
            <a:endParaRPr lang="en-US" sz="1200" dirty="0">
              <a:latin typeface="Times New Roman" panose="02020503050405090304" pitchFamily="18" charset="0"/>
              <a:cs typeface="Times New Roman" panose="02020503050405090304" pitchFamily="18" charset="0"/>
            </a:endParaRPr>
          </a:p>
          <a:p>
            <a:pPr algn="just">
              <a:lnSpc>
                <a:spcPct val="90000"/>
              </a:lnSpc>
            </a:pPr>
            <a:r>
              <a:rPr lang="en-US" sz="1200" b="1" dirty="0">
                <a:latin typeface="Times New Roman" panose="02020503050405090304" pitchFamily="18" charset="0"/>
                <a:cs typeface="Times New Roman" panose="02020503050405090304" pitchFamily="18" charset="0"/>
              </a:rPr>
              <a:t>from </a:t>
            </a:r>
            <a:r>
              <a:rPr lang="en-US" sz="1200" b="1" dirty="0" err="1">
                <a:latin typeface="Times New Roman" panose="02020503050405090304" pitchFamily="18" charset="0"/>
                <a:cs typeface="Times New Roman" panose="02020503050405090304" pitchFamily="18" charset="0"/>
              </a:rPr>
              <a:t>keras.preprocessing</a:t>
            </a:r>
            <a:r>
              <a:rPr lang="en-US" sz="1200" b="1" dirty="0">
                <a:latin typeface="Times New Roman" panose="02020503050405090304" pitchFamily="18" charset="0"/>
                <a:cs typeface="Times New Roman" panose="02020503050405090304" pitchFamily="18" charset="0"/>
              </a:rPr>
              <a:t> import sequence </a:t>
            </a:r>
            <a:r>
              <a:rPr lang="en-US" sz="1200" dirty="0">
                <a:latin typeface="Times New Roman" panose="02020503050405090304" pitchFamily="18" charset="0"/>
                <a:cs typeface="Times New Roman" panose="02020503050405090304" pitchFamily="18" charset="0"/>
              </a:rPr>
              <a:t>:- This function transforms a list (of length </a:t>
            </a:r>
            <a:r>
              <a:rPr lang="en-US" sz="1200" dirty="0" err="1">
                <a:latin typeface="Times New Roman" panose="02020503050405090304" pitchFamily="18" charset="0"/>
                <a:cs typeface="Times New Roman" panose="02020503050405090304" pitchFamily="18" charset="0"/>
              </a:rPr>
              <a:t>num_samples</a:t>
            </a:r>
            <a:r>
              <a:rPr lang="en-US" sz="1200" dirty="0">
                <a:latin typeface="Times New Roman" panose="02020503050405090304" pitchFamily="18" charset="0"/>
                <a:cs typeface="Times New Roman" panose="02020503050405090304" pitchFamily="18" charset="0"/>
              </a:rPr>
              <a:t> ) of sequences (lists of integers) into a 2D </a:t>
            </a:r>
            <a:r>
              <a:rPr lang="en-US" sz="1200" dirty="0" err="1">
                <a:latin typeface="Times New Roman" panose="02020503050405090304" pitchFamily="18" charset="0"/>
                <a:cs typeface="Times New Roman" panose="02020503050405090304" pitchFamily="18" charset="0"/>
              </a:rPr>
              <a:t>Numpy</a:t>
            </a:r>
            <a:r>
              <a:rPr lang="en-US" sz="1200" dirty="0">
                <a:latin typeface="Times New Roman" panose="02020503050405090304" pitchFamily="18" charset="0"/>
                <a:cs typeface="Times New Roman" panose="02020503050405090304" pitchFamily="18" charset="0"/>
              </a:rPr>
              <a:t> array of shape (</a:t>
            </a:r>
            <a:r>
              <a:rPr lang="en-US" sz="1200" dirty="0" err="1">
                <a:latin typeface="Times New Roman" panose="02020503050405090304" pitchFamily="18" charset="0"/>
                <a:cs typeface="Times New Roman" panose="02020503050405090304" pitchFamily="18" charset="0"/>
              </a:rPr>
              <a:t>num_samples</a:t>
            </a:r>
            <a:r>
              <a:rPr lang="en-US" sz="1200" dirty="0">
                <a:latin typeface="Times New Roman" panose="02020503050405090304" pitchFamily="18" charset="0"/>
                <a:cs typeface="Times New Roman" panose="02020503050405090304" pitchFamily="18" charset="0"/>
              </a:rPr>
              <a:t>, </a:t>
            </a:r>
            <a:r>
              <a:rPr lang="en-US" sz="1200" dirty="0" err="1">
                <a:latin typeface="Times New Roman" panose="02020503050405090304" pitchFamily="18" charset="0"/>
                <a:cs typeface="Times New Roman" panose="02020503050405090304" pitchFamily="18" charset="0"/>
              </a:rPr>
              <a:t>num_timesteps</a:t>
            </a:r>
            <a:r>
              <a:rPr lang="en-US" sz="1200" dirty="0">
                <a:latin typeface="Times New Roman" panose="02020503050405090304" pitchFamily="18" charset="0"/>
                <a:cs typeface="Times New Roman" panose="02020503050405090304" pitchFamily="18" charset="0"/>
              </a:rPr>
              <a:t>).</a:t>
            </a:r>
            <a:endParaRPr lang="en-US" sz="1200" dirty="0">
              <a:latin typeface="Times New Roman" panose="02020503050405090304" pitchFamily="18" charset="0"/>
              <a:cs typeface="Times New Roman" panose="02020503050405090304" pitchFamily="18" charset="0"/>
            </a:endParaRPr>
          </a:p>
          <a:p>
            <a:pPr algn="just">
              <a:lnSpc>
                <a:spcPct val="90000"/>
              </a:lnSpc>
            </a:pPr>
            <a:endParaRPr lang="en-US" sz="1200" dirty="0">
              <a:latin typeface="Times New Roman" panose="02020503050405090304" pitchFamily="18" charset="0"/>
              <a:cs typeface="Times New Roman" panose="02020503050405090304" pitchFamily="18" charset="0"/>
            </a:endParaRPr>
          </a:p>
          <a:p>
            <a:pPr algn="just">
              <a:lnSpc>
                <a:spcPct val="90000"/>
              </a:lnSpc>
            </a:pPr>
            <a:endParaRPr lang="en-US" sz="1200" dirty="0">
              <a:latin typeface="Times New Roman" panose="02020503050405090304" pitchFamily="18" charset="0"/>
              <a:cs typeface="Times New Roman" panose="02020503050405090304" pitchFamily="18" charset="0"/>
            </a:endParaRPr>
          </a:p>
          <a:p>
            <a:pPr algn="just">
              <a:lnSpc>
                <a:spcPct val="90000"/>
              </a:lnSpc>
            </a:pPr>
            <a:endParaRPr lang="en-US" sz="1200" dirty="0">
              <a:latin typeface="Times New Roman" panose="02020503050405090304" pitchFamily="18" charset="0"/>
              <a:cs typeface="Times New Roman" panose="02020503050405090304" pitchFamily="18" charset="0"/>
            </a:endParaRPr>
          </a:p>
          <a:p>
            <a:pPr algn="just">
              <a:lnSpc>
                <a:spcPct val="90000"/>
              </a:lnSpc>
            </a:pPr>
            <a:endParaRPr lang="en-US" sz="1200" dirty="0">
              <a:latin typeface="Times New Roman" panose="02020503050405090304" pitchFamily="18" charset="0"/>
              <a:cs typeface="Times New Roman" panose="02020503050405090304" pitchFamily="18" charset="0"/>
            </a:endParaRPr>
          </a:p>
        </p:txBody>
      </p:sp>
      <p:pic>
        <p:nvPicPr>
          <p:cNvPr id="5" name="Picture 4" descr="Text&#10;&#10;Description automatically generated"/>
          <p:cNvPicPr>
            <a:picLocks noChangeAspect="1"/>
          </p:cNvPicPr>
          <p:nvPr/>
        </p:nvPicPr>
        <p:blipFill>
          <a:blip r:embed="rId1"/>
          <a:stretch>
            <a:fillRect/>
          </a:stretch>
        </p:blipFill>
        <p:spPr>
          <a:xfrm>
            <a:off x="664936" y="3630712"/>
            <a:ext cx="7188146" cy="2218207"/>
          </a:xfrm>
          <a:prstGeom prst="rect">
            <a:avLst/>
          </a:prstGeom>
        </p:spPr>
      </p:pic>
      <p:grpSp>
        <p:nvGrpSpPr>
          <p:cNvPr id="34" name="Group 11"/>
          <p:cNvGrpSpPr>
            <a:grpSpLocks noGrp="1" noRot="1" noChangeAspect="1" noMove="1" noResize="1" noUngrp="1"/>
          </p:cNvGrpSpPr>
          <p:nvPr/>
        </p:nvGrpSpPr>
        <p:grpSpPr>
          <a:xfrm>
            <a:off x="10290315" y="0"/>
            <a:ext cx="1901686" cy="4677439"/>
            <a:chOff x="10290315" y="0"/>
            <a:chExt cx="1901686" cy="4677439"/>
          </a:xfrm>
        </p:grpSpPr>
        <p:sp>
          <p:nvSpPr>
            <p:cNvPr id="13" name="Freeform 53"/>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55"/>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57"/>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58"/>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7" name="Straight Connector 17"/>
          <p:cNvCxnSpPr>
            <a:cxnSpLocks noGrp="1" noRot="1" noChangeAspect="1" noMove="1" noResize="1" noEditPoints="1" noAdjustHandles="1" noChangeArrowheads="1" noChangeShapeType="1"/>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p:cNvGrpSpPr>
            <a:grpSpLocks noGrp="1" noRot="1" noChangeAspect="1" noMove="1" noResize="1" noUngrp="1"/>
          </p:cNvGrpSpPr>
          <p:nvPr/>
        </p:nvGrpSpPr>
        <p:grpSpPr>
          <a:xfrm>
            <a:off x="6201388" y="0"/>
            <a:ext cx="5990612" cy="6858001"/>
            <a:chOff x="6201388" y="0"/>
            <a:chExt cx="5990612" cy="6858001"/>
          </a:xfrm>
        </p:grpSpPr>
        <p:sp>
          <p:nvSpPr>
            <p:cNvPr id="14" name="Oval 13"/>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46"/>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48"/>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Oval 16"/>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63"/>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64"/>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Oval 21"/>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70"/>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71"/>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Oval 27"/>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75"/>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76"/>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77"/>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78"/>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79"/>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80"/>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81"/>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9" name="Straight Connector 38"/>
          <p:cNvCxnSpPr>
            <a:cxnSpLocks noGrp="1" noRot="1" noChangeAspect="1" noMove="1" noResize="1" noEditPoints="1" noAdjustHandles="1" noChangeArrowheads="1" noChangeShapeType="1"/>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41" name="Rectangle 40"/>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66924" y="765768"/>
            <a:ext cx="6402597" cy="1063244"/>
          </a:xfrm>
        </p:spPr>
        <p:txBody>
          <a:bodyPr vert="horz" lIns="91440" tIns="45720" rIns="91440" bIns="45720" rtlCol="0" anchor="t">
            <a:normAutofit/>
          </a:bodyPr>
          <a:lstStyle/>
          <a:p>
            <a:r>
              <a:rPr lang="en-US" sz="4800" dirty="0"/>
              <a:t>Creating the Model</a:t>
            </a:r>
            <a:endParaRPr lang="en-US" sz="4800" dirty="0"/>
          </a:p>
        </p:txBody>
      </p:sp>
      <p:sp>
        <p:nvSpPr>
          <p:cNvPr id="3" name="Content Placeholder 2"/>
          <p:cNvSpPr>
            <a:spLocks noGrp="1"/>
          </p:cNvSpPr>
          <p:nvPr>
            <p:ph idx="1"/>
          </p:nvPr>
        </p:nvSpPr>
        <p:spPr>
          <a:xfrm>
            <a:off x="6969521" y="885910"/>
            <a:ext cx="4683331" cy="1532676"/>
          </a:xfrm>
        </p:spPr>
        <p:txBody>
          <a:bodyPr vert="horz" lIns="91440" tIns="45720" rIns="91440" bIns="45720" rtlCol="0" anchor="t">
            <a:noAutofit/>
          </a:bodyPr>
          <a:lstStyle/>
          <a:p>
            <a:pPr algn="just"/>
            <a:r>
              <a:rPr lang="en-US" sz="1600" dirty="0">
                <a:latin typeface="Times New Roman" panose="02020503050405090304" pitchFamily="18" charset="0"/>
                <a:cs typeface="Times New Roman" panose="02020503050405090304" pitchFamily="18" charset="0"/>
              </a:rPr>
              <a:t>1D CNN model with layers like the one below.</a:t>
            </a:r>
            <a:endParaRPr lang="en-US" sz="1600" dirty="0">
              <a:latin typeface="Times New Roman" panose="02020503050405090304" pitchFamily="18" charset="0"/>
              <a:cs typeface="Times New Roman" panose="02020503050405090304" pitchFamily="18" charset="0"/>
            </a:endParaRPr>
          </a:p>
          <a:p>
            <a:pPr algn="just"/>
            <a:r>
              <a:rPr lang="en-US" sz="1600" dirty="0"/>
              <a:t>Activation=‘relu</a:t>
            </a:r>
            <a:r>
              <a:rPr lang="en-US" sz="1600" dirty="0">
                <a:latin typeface="Times New Roman" panose="02020503050405090304" pitchFamily="18" charset="0"/>
                <a:cs typeface="Times New Roman" panose="02020503050405090304" pitchFamily="18" charset="0"/>
              </a:rPr>
              <a:t>’</a:t>
            </a:r>
            <a:r>
              <a:rPr lang="en-US" sz="1600" dirty="0"/>
              <a:t> :- </a:t>
            </a:r>
            <a:r>
              <a:rPr lang="en-US" sz="1600" dirty="0">
                <a:latin typeface="Times New Roman" panose="02020503050405090304" pitchFamily="18" charset="0"/>
                <a:cs typeface="Times New Roman" panose="02020503050405090304" pitchFamily="18" charset="0"/>
              </a:rPr>
              <a:t>The activation function is responsible for transforming the summed weighted input from the node into the activation of the node or output for that input.</a:t>
            </a:r>
            <a:endParaRPr lang="en-US" sz="1600" dirty="0">
              <a:latin typeface="Times New Roman" panose="02020503050405090304" pitchFamily="18" charset="0"/>
              <a:cs typeface="Times New Roman" panose="02020503050405090304" pitchFamily="18" charset="0"/>
            </a:endParaRPr>
          </a:p>
        </p:txBody>
      </p:sp>
      <p:grpSp>
        <p:nvGrpSpPr>
          <p:cNvPr id="43" name="Group 42"/>
          <p:cNvGrpSpPr>
            <a:grpSpLocks noGrp="1" noRot="1" noChangeAspect="1" noMove="1" noResize="1" noUngrp="1"/>
          </p:cNvGrpSpPr>
          <p:nvPr/>
        </p:nvGrpSpPr>
        <p:grpSpPr>
          <a:xfrm>
            <a:off x="10290315" y="0"/>
            <a:ext cx="1901686" cy="4677439"/>
            <a:chOff x="10290315" y="0"/>
            <a:chExt cx="1901686" cy="4677439"/>
          </a:xfrm>
        </p:grpSpPr>
        <p:sp>
          <p:nvSpPr>
            <p:cNvPr id="44" name="Freeform 39"/>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41"/>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43"/>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44"/>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8" name="Picture 7" descr="Text&#10;&#10;Description automatically generated"/>
          <p:cNvPicPr>
            <a:picLocks noChangeAspect="1"/>
          </p:cNvPicPr>
          <p:nvPr/>
        </p:nvPicPr>
        <p:blipFill>
          <a:blip r:embed="rId1"/>
          <a:stretch>
            <a:fillRect/>
          </a:stretch>
        </p:blipFill>
        <p:spPr>
          <a:xfrm>
            <a:off x="6844553" y="2454061"/>
            <a:ext cx="4947392" cy="3116078"/>
          </a:xfrm>
          <a:prstGeom prst="rect">
            <a:avLst/>
          </a:prstGeom>
        </p:spPr>
      </p:pic>
      <p:pic>
        <p:nvPicPr>
          <p:cNvPr id="6" name="Picture 5" descr="Text&#10;&#10;Description automatically generated"/>
          <p:cNvPicPr>
            <a:picLocks noChangeAspect="1"/>
          </p:cNvPicPr>
          <p:nvPr/>
        </p:nvPicPr>
        <p:blipFill>
          <a:blip r:embed="rId2"/>
          <a:stretch>
            <a:fillRect/>
          </a:stretch>
        </p:blipFill>
        <p:spPr>
          <a:xfrm>
            <a:off x="147919" y="2454053"/>
            <a:ext cx="6053468" cy="2223386"/>
          </a:xfrm>
          <a:prstGeom prst="rect">
            <a:avLst/>
          </a:prstGeom>
        </p:spPr>
      </p:pic>
      <p:cxnSp>
        <p:nvCxnSpPr>
          <p:cNvPr id="49" name="Straight Connector 48"/>
          <p:cNvCxnSpPr>
            <a:cxnSpLocks noGrp="1" noRot="1" noChangeAspect="1" noMove="1" noResize="1" noEditPoints="1" noAdjustHandles="1" noChangeArrowheads="1" noChangeShapeType="1"/>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129553" y="5230906"/>
            <a:ext cx="5482856" cy="584775"/>
          </a:xfrm>
          <a:prstGeom prst="rect">
            <a:avLst/>
          </a:prstGeom>
          <a:noFill/>
        </p:spPr>
        <p:txBody>
          <a:bodyPr wrap="square" rtlCol="0">
            <a:spAutoFit/>
          </a:bodyPr>
          <a:lstStyle/>
          <a:p>
            <a:r>
              <a:rPr lang="en-US" sz="1600" dirty="0">
                <a:latin typeface="Times New Roman" panose="02020503050405090304" pitchFamily="18" charset="0"/>
                <a:cs typeface="Times New Roman" panose="02020503050405090304" pitchFamily="18" charset="0"/>
              </a:rPr>
              <a:t>Activation=‘sigmoid’:- It guarantee that the output of this unit will always be between 0 and 1</a:t>
            </a:r>
            <a:endParaRPr lang="en-US" sz="1600"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65151" y="770890"/>
            <a:ext cx="4133559" cy="1268984"/>
          </a:xfrm>
        </p:spPr>
        <p:txBody>
          <a:bodyPr>
            <a:normAutofit/>
          </a:bodyPr>
          <a:lstStyle/>
          <a:p>
            <a:pPr>
              <a:lnSpc>
                <a:spcPct val="90000"/>
              </a:lnSpc>
            </a:pPr>
            <a:r>
              <a:rPr lang="en-US" b="0" dirty="0"/>
              <a:t>Team Members:-</a:t>
            </a:r>
            <a:endParaRPr lang="en-US" b="0"/>
          </a:p>
        </p:txBody>
      </p:sp>
      <p:sp>
        <p:nvSpPr>
          <p:cNvPr id="3" name="Content Placeholder 2"/>
          <p:cNvSpPr>
            <a:spLocks noGrp="1"/>
          </p:cNvSpPr>
          <p:nvPr>
            <p:ph idx="1"/>
          </p:nvPr>
        </p:nvSpPr>
        <p:spPr>
          <a:xfrm>
            <a:off x="565151" y="2160016"/>
            <a:ext cx="4133559" cy="3601212"/>
          </a:xfrm>
        </p:spPr>
        <p:txBody>
          <a:bodyPr>
            <a:normAutofit/>
          </a:bodyPr>
          <a:lstStyle/>
          <a:p>
            <a:r>
              <a:rPr lang="en-US" sz="2800" dirty="0">
                <a:latin typeface="Times New Roman" panose="02020503050405090304" pitchFamily="18" charset="0"/>
                <a:cs typeface="Times New Roman" panose="02020503050405090304" pitchFamily="18" charset="0"/>
              </a:rPr>
              <a:t>Mehul </a:t>
            </a:r>
            <a:r>
              <a:rPr lang="en-US" sz="2800" dirty="0" err="1">
                <a:latin typeface="Times New Roman" panose="02020503050405090304" pitchFamily="18" charset="0"/>
                <a:cs typeface="Times New Roman" panose="02020503050405090304" pitchFamily="18" charset="0"/>
              </a:rPr>
              <a:t>Deorao</a:t>
            </a:r>
            <a:r>
              <a:rPr lang="en-US" sz="2800" dirty="0">
                <a:latin typeface="Times New Roman" panose="02020503050405090304" pitchFamily="18" charset="0"/>
                <a:cs typeface="Times New Roman" panose="02020503050405090304" pitchFamily="18" charset="0"/>
              </a:rPr>
              <a:t> </a:t>
            </a:r>
            <a:r>
              <a:rPr lang="en-US" sz="2800" dirty="0" err="1">
                <a:latin typeface="Times New Roman" panose="02020503050405090304" pitchFamily="18" charset="0"/>
                <a:cs typeface="Times New Roman" panose="02020503050405090304" pitchFamily="18" charset="0"/>
              </a:rPr>
              <a:t>Ganjude</a:t>
            </a:r>
            <a:r>
              <a:rPr lang="en-US" sz="2800" dirty="0">
                <a:latin typeface="Times New Roman" panose="02020503050405090304" pitchFamily="18" charset="0"/>
                <a:cs typeface="Times New Roman" panose="02020503050405090304" pitchFamily="18" charset="0"/>
              </a:rPr>
              <a:t> (1001990551)</a:t>
            </a:r>
            <a:endParaRPr lang="en-US" sz="2800" dirty="0">
              <a:latin typeface="Times New Roman" panose="02020503050405090304" pitchFamily="18" charset="0"/>
              <a:cs typeface="Times New Roman" panose="02020503050405090304" pitchFamily="18" charset="0"/>
            </a:endParaRPr>
          </a:p>
          <a:p>
            <a:r>
              <a:rPr lang="en-US" sz="2800" dirty="0" err="1">
                <a:latin typeface="Times New Roman" panose="02020503050405090304" pitchFamily="18" charset="0"/>
                <a:cs typeface="Times New Roman" panose="02020503050405090304" pitchFamily="18" charset="0"/>
              </a:rPr>
              <a:t>Zulfiya</a:t>
            </a:r>
            <a:r>
              <a:rPr lang="en-US" sz="2800" dirty="0">
                <a:latin typeface="Times New Roman" panose="02020503050405090304" pitchFamily="18" charset="0"/>
                <a:cs typeface="Times New Roman" panose="02020503050405090304" pitchFamily="18" charset="0"/>
              </a:rPr>
              <a:t> </a:t>
            </a:r>
            <a:r>
              <a:rPr lang="en-US" sz="2800" dirty="0" err="1">
                <a:latin typeface="Times New Roman" panose="02020503050405090304" pitchFamily="18" charset="0"/>
                <a:cs typeface="Times New Roman" panose="02020503050405090304" pitchFamily="18" charset="0"/>
              </a:rPr>
              <a:t>Saiyed</a:t>
            </a:r>
            <a:r>
              <a:rPr lang="en-US" sz="2800" dirty="0">
                <a:latin typeface="Times New Roman" panose="02020503050405090304" pitchFamily="18" charset="0"/>
                <a:cs typeface="Times New Roman" panose="02020503050405090304" pitchFamily="18" charset="0"/>
              </a:rPr>
              <a:t>         (1001929057)</a:t>
            </a:r>
            <a:endParaRPr lang="en-US" sz="2800" dirty="0">
              <a:latin typeface="Times New Roman" panose="02020503050405090304" pitchFamily="18" charset="0"/>
              <a:cs typeface="Times New Roman" panose="02020503050405090304" pitchFamily="18" charset="0"/>
            </a:endParaRPr>
          </a:p>
          <a:p>
            <a:r>
              <a:rPr lang="en-US" sz="2800" dirty="0">
                <a:latin typeface="Times New Roman" panose="02020503050405090304" pitchFamily="18" charset="0"/>
                <a:cs typeface="Times New Roman" panose="02020503050405090304" pitchFamily="18" charset="0"/>
              </a:rPr>
              <a:t>Sai </a:t>
            </a:r>
            <a:r>
              <a:rPr lang="en-US" sz="2800" dirty="0" err="1">
                <a:latin typeface="Times New Roman" panose="02020503050405090304" pitchFamily="18" charset="0"/>
                <a:cs typeface="Times New Roman" panose="02020503050405090304" pitchFamily="18" charset="0"/>
              </a:rPr>
              <a:t>Rishith</a:t>
            </a:r>
            <a:r>
              <a:rPr lang="en-US" sz="2800" dirty="0">
                <a:latin typeface="Times New Roman" panose="02020503050405090304" pitchFamily="18" charset="0"/>
                <a:cs typeface="Times New Roman" panose="02020503050405090304" pitchFamily="18" charset="0"/>
              </a:rPr>
              <a:t> Reddy </a:t>
            </a:r>
            <a:r>
              <a:rPr lang="en-US" sz="2800" dirty="0" err="1">
                <a:latin typeface="Times New Roman" panose="02020503050405090304" pitchFamily="18" charset="0"/>
                <a:cs typeface="Times New Roman" panose="02020503050405090304" pitchFamily="18" charset="0"/>
              </a:rPr>
              <a:t>Gade</a:t>
            </a:r>
            <a:r>
              <a:rPr lang="en-US" sz="2800" dirty="0">
                <a:latin typeface="Times New Roman" panose="02020503050405090304" pitchFamily="18" charset="0"/>
                <a:cs typeface="Times New Roman" panose="02020503050405090304" pitchFamily="18" charset="0"/>
              </a:rPr>
              <a:t>     (1001949866)</a:t>
            </a:r>
            <a:endParaRPr lang="en-US" sz="2800" dirty="0">
              <a:latin typeface="Times New Roman" panose="02020503050405090304" pitchFamily="18" charset="0"/>
              <a:cs typeface="Times New Roman" panose="02020503050405090304" pitchFamily="18" charset="0"/>
            </a:endParaRPr>
          </a:p>
          <a:p>
            <a:endParaRPr lang="en-US" dirty="0"/>
          </a:p>
        </p:txBody>
      </p:sp>
      <p:pic>
        <p:nvPicPr>
          <p:cNvPr id="5" name="Picture 4" descr="Graphical user interface, text, application, icon&#10;&#10;Description automatically generated"/>
          <p:cNvPicPr>
            <a:picLocks noChangeAspect="1"/>
          </p:cNvPicPr>
          <p:nvPr/>
        </p:nvPicPr>
        <p:blipFill>
          <a:blip r:embed="rId1"/>
          <a:stretch>
            <a:fillRect/>
          </a:stretch>
        </p:blipFill>
        <p:spPr>
          <a:xfrm>
            <a:off x="5578823" y="681645"/>
            <a:ext cx="5486059" cy="5486059"/>
          </a:xfrm>
          <a:prstGeom prst="rect">
            <a:avLst/>
          </a:prstGeom>
        </p:spPr>
      </p:pic>
      <p:grpSp>
        <p:nvGrpSpPr>
          <p:cNvPr id="12" name="Group 11"/>
          <p:cNvGrpSpPr>
            <a:grpSpLocks noGrp="1" noRot="1" noChangeAspect="1" noMove="1" noResize="1" noUngrp="1"/>
          </p:cNvGrpSpPr>
          <p:nvPr/>
        </p:nvGrpSpPr>
        <p:grpSpPr>
          <a:xfrm>
            <a:off x="10290315" y="0"/>
            <a:ext cx="1901686" cy="4677439"/>
            <a:chOff x="10290315" y="0"/>
            <a:chExt cx="1901686" cy="4677439"/>
          </a:xfrm>
        </p:grpSpPr>
        <p:sp>
          <p:nvSpPr>
            <p:cNvPr id="13" name="Freeform 85"/>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87"/>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89"/>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97"/>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8" name="Straight Connector 17"/>
          <p:cNvCxnSpPr>
            <a:cxnSpLocks noGrp="1" noRot="1" noChangeAspect="1" noMove="1" noResize="1" noEditPoints="1" noAdjustHandles="1" noChangeArrowheads="1" noChangeShapeType="1"/>
          </p:cNvCxnSpPr>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65150" y="770889"/>
            <a:ext cx="4541445" cy="1587449"/>
          </a:xfrm>
        </p:spPr>
        <p:txBody>
          <a:bodyPr>
            <a:normAutofit/>
          </a:bodyPr>
          <a:lstStyle/>
          <a:p>
            <a:r>
              <a:rPr lang="en-US" sz="2400" b="0" dirty="0">
                <a:latin typeface="Times New Roman" panose="02020503050405090304" pitchFamily="18" charset="0"/>
                <a:ea typeface="+mn-ea"/>
                <a:cs typeface="Times New Roman" panose="02020503050405090304" pitchFamily="18" charset="0"/>
              </a:rPr>
              <a:t>one pass over the entire dataset:-</a:t>
            </a:r>
            <a:endParaRPr lang="en-US" sz="2400" b="0" dirty="0">
              <a:latin typeface="Times New Roman" panose="02020503050405090304" pitchFamily="18" charset="0"/>
              <a:ea typeface="+mn-ea"/>
              <a:cs typeface="Times New Roman" panose="02020503050405090304" pitchFamily="18" charset="0"/>
            </a:endParaRPr>
          </a:p>
        </p:txBody>
      </p:sp>
      <p:sp>
        <p:nvSpPr>
          <p:cNvPr id="3" name="Content Placeholder 2"/>
          <p:cNvSpPr>
            <a:spLocks noGrp="1"/>
          </p:cNvSpPr>
          <p:nvPr>
            <p:ph idx="1"/>
          </p:nvPr>
        </p:nvSpPr>
        <p:spPr>
          <a:xfrm>
            <a:off x="6155706" y="817197"/>
            <a:ext cx="5457725" cy="1541148"/>
          </a:xfrm>
        </p:spPr>
        <p:txBody>
          <a:bodyPr>
            <a:normAutofit/>
          </a:bodyPr>
          <a:lstStyle/>
          <a:p>
            <a:r>
              <a:rPr lang="en-US" dirty="0">
                <a:latin typeface="Times New Roman" panose="02020503050405090304" pitchFamily="18" charset="0"/>
                <a:cs typeface="Times New Roman" panose="02020503050405090304" pitchFamily="18" charset="0"/>
              </a:rPr>
              <a:t>Epochs=8 , Number of passes of the entire training dataset the machine learning algorithm has completed.</a:t>
            </a:r>
            <a:endParaRPr lang="en-US" dirty="0">
              <a:latin typeface="Times New Roman" panose="02020503050405090304" pitchFamily="18" charset="0"/>
              <a:cs typeface="Times New Roman" panose="02020503050405090304" pitchFamily="18" charset="0"/>
            </a:endParaRPr>
          </a:p>
          <a:p>
            <a:endParaRPr lang="en-US" dirty="0">
              <a:latin typeface="Times New Roman" panose="02020503050405090304" pitchFamily="18" charset="0"/>
              <a:cs typeface="Times New Roman" panose="02020503050405090304" pitchFamily="18" charset="0"/>
            </a:endParaRPr>
          </a:p>
          <a:p>
            <a:endParaRPr lang="en-US" dirty="0"/>
          </a:p>
        </p:txBody>
      </p:sp>
      <p:pic>
        <p:nvPicPr>
          <p:cNvPr id="7" name="Picture 6" descr="Text&#10;&#10;Description automatically generated"/>
          <p:cNvPicPr>
            <a:picLocks noChangeAspect="1"/>
          </p:cNvPicPr>
          <p:nvPr/>
        </p:nvPicPr>
        <p:blipFill>
          <a:blip r:embed="rId1"/>
          <a:stretch>
            <a:fillRect/>
          </a:stretch>
        </p:blipFill>
        <p:spPr>
          <a:xfrm>
            <a:off x="578569" y="2259111"/>
            <a:ext cx="9631512" cy="3622259"/>
          </a:xfrm>
          <a:prstGeom prst="rect">
            <a:avLst/>
          </a:prstGeom>
        </p:spPr>
      </p:pic>
      <p:grpSp>
        <p:nvGrpSpPr>
          <p:cNvPr id="25" name="Group 24"/>
          <p:cNvGrpSpPr>
            <a:grpSpLocks noGrp="1" noRot="1" noChangeAspect="1" noMove="1" noResize="1" noUngrp="1"/>
          </p:cNvGrpSpPr>
          <p:nvPr/>
        </p:nvGrpSpPr>
        <p:grpSpPr>
          <a:xfrm>
            <a:off x="10290315" y="0"/>
            <a:ext cx="1901686" cy="4677439"/>
            <a:chOff x="10290315" y="0"/>
            <a:chExt cx="1901686" cy="4677439"/>
          </a:xfrm>
        </p:grpSpPr>
        <p:sp>
          <p:nvSpPr>
            <p:cNvPr id="26" name="Freeform 53"/>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55"/>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57"/>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58"/>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1" name="Straight Connector 30"/>
          <p:cNvCxnSpPr>
            <a:cxnSpLocks noGrp="1" noRot="1" noChangeAspect="1" noMove="1" noResize="1" noEditPoints="1" noAdjustHandles="1" noChangeArrowheads="1" noChangeShapeType="1"/>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1" name="Group 9"/>
          <p:cNvGrpSpPr>
            <a:grpSpLocks noGrp="1" noRot="1" noChangeAspect="1" noMove="1" noResize="1" noUngrp="1"/>
          </p:cNvGrpSpPr>
          <p:nvPr/>
        </p:nvGrpSpPr>
        <p:grpSpPr>
          <a:xfrm>
            <a:off x="6201388" y="0"/>
            <a:ext cx="5990612" cy="6858001"/>
            <a:chOff x="6201388" y="0"/>
            <a:chExt cx="5990612" cy="6858001"/>
          </a:xfrm>
        </p:grpSpPr>
        <p:sp>
          <p:nvSpPr>
            <p:cNvPr id="52" name="Oval 10"/>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46"/>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Freeform 48"/>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 name="Oval 13"/>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14"/>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15"/>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63"/>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64"/>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Oval 18"/>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19"/>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20"/>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21"/>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70"/>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71"/>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6" name="Oval 24"/>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25"/>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26"/>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75"/>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0" name="Freeform 76"/>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 name="Freeform 77"/>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78"/>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79"/>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4" name="Freeform 80"/>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81"/>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76" name="Straight Connector 35"/>
          <p:cNvCxnSpPr>
            <a:cxnSpLocks noGrp="1" noRot="1" noChangeAspect="1" noMove="1" noResize="1" noEditPoints="1" noAdjustHandles="1" noChangeArrowheads="1" noChangeShapeType="1"/>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77" name="Rectangle 3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65150" y="768334"/>
            <a:ext cx="4134537" cy="4547882"/>
          </a:xfrm>
        </p:spPr>
        <p:txBody>
          <a:bodyPr vert="horz" lIns="91440" tIns="45720" rIns="91440" bIns="45720" rtlCol="0" anchor="t">
            <a:normAutofit/>
          </a:bodyPr>
          <a:lstStyle/>
          <a:p>
            <a:r>
              <a:rPr lang="en-US" sz="2800" b="0" dirty="0">
                <a:latin typeface="Times New Roman" panose="02020503050405090304" pitchFamily="18" charset="0"/>
                <a:cs typeface="Times New Roman" panose="02020503050405090304" pitchFamily="18" charset="0"/>
              </a:rPr>
              <a:t>Accuracy Graph</a:t>
            </a:r>
            <a:br>
              <a:rPr lang="en-US" sz="2800" b="0" dirty="0">
                <a:latin typeface="Times New Roman" panose="02020503050405090304" pitchFamily="18" charset="0"/>
                <a:cs typeface="Times New Roman" panose="02020503050405090304" pitchFamily="18" charset="0"/>
              </a:rPr>
            </a:br>
            <a:br>
              <a:rPr lang="en-US" sz="2800" b="0" dirty="0">
                <a:latin typeface="Times New Roman" panose="02020503050405090304" pitchFamily="18" charset="0"/>
                <a:cs typeface="Times New Roman" panose="02020503050405090304" pitchFamily="18" charset="0"/>
              </a:rPr>
            </a:br>
            <a:br>
              <a:rPr lang="en-US" sz="2800" b="0" dirty="0">
                <a:latin typeface="Times New Roman" panose="02020503050405090304" pitchFamily="18" charset="0"/>
                <a:cs typeface="Times New Roman" panose="02020503050405090304" pitchFamily="18" charset="0"/>
              </a:rPr>
            </a:br>
            <a:r>
              <a:rPr lang="en-US" sz="2000" b="0" dirty="0">
                <a:latin typeface="Times New Roman" panose="02020503050405090304" pitchFamily="18" charset="0"/>
                <a:cs typeface="Times New Roman" panose="02020503050405090304" pitchFamily="18" charset="0"/>
              </a:rPr>
              <a:t>Accuracy is the number of correct classifications / the total amount of classifications</a:t>
            </a:r>
            <a:endParaRPr lang="en-US" sz="2000" b="0" dirty="0">
              <a:latin typeface="Times New Roman" panose="02020503050405090304" pitchFamily="18" charset="0"/>
              <a:cs typeface="Times New Roman" panose="02020503050405090304" pitchFamily="18" charset="0"/>
            </a:endParaRPr>
          </a:p>
        </p:txBody>
      </p:sp>
      <p:grpSp>
        <p:nvGrpSpPr>
          <p:cNvPr id="78" name="Group 39"/>
          <p:cNvGrpSpPr>
            <a:grpSpLocks noGrp="1" noRot="1" noChangeAspect="1" noMove="1" noResize="1" noUngrp="1"/>
          </p:cNvGrpSpPr>
          <p:nvPr/>
        </p:nvGrpSpPr>
        <p:grpSpPr>
          <a:xfrm>
            <a:off x="10290315" y="0"/>
            <a:ext cx="1901686" cy="4677439"/>
            <a:chOff x="10290315" y="0"/>
            <a:chExt cx="1901686" cy="4677439"/>
          </a:xfrm>
        </p:grpSpPr>
        <p:sp>
          <p:nvSpPr>
            <p:cNvPr id="41" name="Freeform 85"/>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87"/>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89"/>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100"/>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82" name="Straight Connector 45"/>
          <p:cNvCxnSpPr>
            <a:cxnSpLocks noGrp="1" noRot="1" noChangeAspect="1" noMove="1" noResize="1" noEditPoints="1" noAdjustHandles="1" noChangeArrowheads="1" noChangeShapeType="1"/>
          </p:cNvCxnSpPr>
          <p:nvPr/>
        </p:nvCxnSpPr>
        <p:spPr>
          <a:xfrm>
            <a:off x="565150" y="6087110"/>
            <a:ext cx="413453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Line chart&#10;&#10;Description automatically generated with medium confidence"/>
          <p:cNvPicPr>
            <a:picLocks noGrp="1" noChangeAspect="1"/>
          </p:cNvPicPr>
          <p:nvPr>
            <p:ph idx="1"/>
          </p:nvPr>
        </p:nvPicPr>
        <p:blipFill>
          <a:blip r:embed="rId1"/>
          <a:stretch>
            <a:fillRect/>
          </a:stretch>
        </p:blipFill>
        <p:spPr>
          <a:xfrm>
            <a:off x="5264837" y="1394026"/>
            <a:ext cx="6272272" cy="406129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65150" y="770889"/>
            <a:ext cx="4541445" cy="1587449"/>
          </a:xfrm>
        </p:spPr>
        <p:txBody>
          <a:bodyPr>
            <a:normAutofit/>
          </a:bodyPr>
          <a:lstStyle/>
          <a:p>
            <a:pPr>
              <a:lnSpc>
                <a:spcPct val="90000"/>
              </a:lnSpc>
            </a:pPr>
            <a:r>
              <a:rPr lang="en-US" sz="3100" b="0" dirty="0"/>
              <a:t>Final evaluation of the model with Accuracy</a:t>
            </a:r>
            <a:br>
              <a:rPr lang="en-US" sz="3100" b="0" dirty="0"/>
            </a:br>
            <a:endParaRPr lang="en-US" sz="3100" dirty="0"/>
          </a:p>
        </p:txBody>
      </p:sp>
      <p:graphicFrame>
        <p:nvGraphicFramePr>
          <p:cNvPr id="6" name="Table 6"/>
          <p:cNvGraphicFramePr>
            <a:graphicFrameLocks noGrp="1"/>
          </p:cNvGraphicFramePr>
          <p:nvPr>
            <p:ph idx="1"/>
          </p:nvPr>
        </p:nvGraphicFramePr>
        <p:xfrm>
          <a:off x="5671745" y="1685658"/>
          <a:ext cx="5623782" cy="1587441"/>
        </p:xfrm>
        <a:graphic>
          <a:graphicData uri="http://schemas.openxmlformats.org/drawingml/2006/table">
            <a:tbl>
              <a:tblPr firstRow="1" bandRow="1">
                <a:tableStyleId>{5C22544A-7EE6-4342-B048-85BDC9FD1C3A}</a:tableStyleId>
              </a:tblPr>
              <a:tblGrid>
                <a:gridCol w="2811891"/>
                <a:gridCol w="2811891"/>
              </a:tblGrid>
              <a:tr h="529147">
                <a:tc>
                  <a:txBody>
                    <a:bodyPr/>
                    <a:lstStyle/>
                    <a:p>
                      <a:endParaRPr lang="en-US" dirty="0"/>
                    </a:p>
                  </a:txBody>
                  <a:tcPr/>
                </a:tc>
                <a:tc>
                  <a:txBody>
                    <a:bodyPr/>
                    <a:lstStyle/>
                    <a:p>
                      <a:r>
                        <a:rPr lang="en-US" dirty="0">
                          <a:ln>
                            <a:solidFill>
                              <a:schemeClr val="tx1"/>
                            </a:solidFill>
                          </a:ln>
                          <a:solidFill>
                            <a:schemeClr val="tx1"/>
                          </a:solidFill>
                        </a:rPr>
                        <a:t>Accuracy</a:t>
                      </a:r>
                      <a:endParaRPr lang="en-US" dirty="0">
                        <a:ln>
                          <a:solidFill>
                            <a:schemeClr val="tx1"/>
                          </a:solidFill>
                        </a:ln>
                        <a:solidFill>
                          <a:schemeClr val="tx1"/>
                        </a:solidFill>
                      </a:endParaRPr>
                    </a:p>
                  </a:txBody>
                  <a:tcPr/>
                </a:tc>
              </a:tr>
              <a:tr h="529147">
                <a:tc>
                  <a:txBody>
                    <a:bodyPr/>
                    <a:lstStyle/>
                    <a:p>
                      <a:r>
                        <a:rPr lang="en-US" dirty="0"/>
                        <a:t>Training Accuracy</a:t>
                      </a:r>
                      <a:endParaRPr lang="en-US" dirty="0"/>
                    </a:p>
                  </a:txBody>
                  <a:tcPr/>
                </a:tc>
                <a:tc>
                  <a:txBody>
                    <a:bodyPr/>
                    <a:lstStyle/>
                    <a:p>
                      <a:r>
                        <a:rPr lang="en-US" dirty="0"/>
                        <a:t>97.16%</a:t>
                      </a:r>
                      <a:endParaRPr lang="en-US" dirty="0"/>
                    </a:p>
                  </a:txBody>
                  <a:tcPr/>
                </a:tc>
              </a:tr>
              <a:tr h="529147">
                <a:tc>
                  <a:txBody>
                    <a:bodyPr/>
                    <a:lstStyle/>
                    <a:p>
                      <a:r>
                        <a:rPr lang="en-US" dirty="0"/>
                        <a:t>Testing Accuracy</a:t>
                      </a:r>
                      <a:endParaRPr lang="en-US" dirty="0"/>
                    </a:p>
                  </a:txBody>
                  <a:tcPr/>
                </a:tc>
                <a:tc>
                  <a:txBody>
                    <a:bodyPr/>
                    <a:lstStyle/>
                    <a:p>
                      <a:r>
                        <a:rPr lang="en-US" dirty="0"/>
                        <a:t>87.52%</a:t>
                      </a:r>
                      <a:endParaRPr lang="en-US" dirty="0"/>
                    </a:p>
                  </a:txBody>
                  <a:tcPr/>
                </a:tc>
              </a:tr>
            </a:tbl>
          </a:graphicData>
        </a:graphic>
      </p:graphicFrame>
      <p:grpSp>
        <p:nvGrpSpPr>
          <p:cNvPr id="14" name="Group 13"/>
          <p:cNvGrpSpPr>
            <a:grpSpLocks noGrp="1" noRot="1" noChangeAspect="1" noMove="1" noResize="1" noUngrp="1"/>
          </p:cNvGrpSpPr>
          <p:nvPr/>
        </p:nvGrpSpPr>
        <p:grpSpPr>
          <a:xfrm>
            <a:off x="10290315" y="0"/>
            <a:ext cx="1901686" cy="4677439"/>
            <a:chOff x="10290315" y="0"/>
            <a:chExt cx="1901686" cy="4677439"/>
          </a:xfrm>
        </p:grpSpPr>
        <p:sp>
          <p:nvSpPr>
            <p:cNvPr id="15" name="Freeform 53"/>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55"/>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57"/>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58"/>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20" name="Straight Connector 19"/>
          <p:cNvCxnSpPr>
            <a:cxnSpLocks noGrp="1" noRot="1" noChangeAspect="1" noMove="1" noResize="1" noEditPoints="1" noAdjustHandles="1" noChangeArrowheads="1" noChangeShapeType="1"/>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Graphical user interface, text&#10;&#10;Description automatically generated with medium confidence"/>
          <p:cNvPicPr>
            <a:picLocks noChangeAspect="1"/>
          </p:cNvPicPr>
          <p:nvPr/>
        </p:nvPicPr>
        <p:blipFill>
          <a:blip r:embed="rId1"/>
          <a:stretch>
            <a:fillRect/>
          </a:stretch>
        </p:blipFill>
        <p:spPr>
          <a:xfrm>
            <a:off x="493622" y="3662454"/>
            <a:ext cx="11201400" cy="24003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65151" y="770890"/>
            <a:ext cx="4133559" cy="1268984"/>
          </a:xfrm>
        </p:spPr>
        <p:txBody>
          <a:bodyPr>
            <a:normAutofit/>
          </a:bodyPr>
          <a:lstStyle/>
          <a:p>
            <a:r>
              <a:rPr lang="en-US" b="0" dirty="0">
                <a:latin typeface="Times New Roman" panose="02020503050405090304" pitchFamily="18" charset="0"/>
                <a:cs typeface="Times New Roman" panose="02020503050405090304" pitchFamily="18" charset="0"/>
              </a:rPr>
              <a:t>Comparison:-</a:t>
            </a:r>
            <a:endParaRPr lang="en-US" b="0" dirty="0">
              <a:latin typeface="Times New Roman" panose="02020503050405090304" pitchFamily="18" charset="0"/>
              <a:cs typeface="Times New Roman" panose="02020503050405090304" pitchFamily="18" charset="0"/>
            </a:endParaRPr>
          </a:p>
        </p:txBody>
      </p:sp>
      <p:sp>
        <p:nvSpPr>
          <p:cNvPr id="3" name="Content Placeholder 2"/>
          <p:cNvSpPr>
            <a:spLocks noGrp="1"/>
          </p:cNvSpPr>
          <p:nvPr>
            <p:ph idx="1"/>
          </p:nvPr>
        </p:nvSpPr>
        <p:spPr>
          <a:xfrm>
            <a:off x="565151" y="2160016"/>
            <a:ext cx="4133559" cy="3601212"/>
          </a:xfrm>
        </p:spPr>
        <p:txBody>
          <a:bodyPr>
            <a:normAutofit/>
          </a:bodyPr>
          <a:lstStyle/>
          <a:p>
            <a:pPr algn="just">
              <a:lnSpc>
                <a:spcPct val="90000"/>
              </a:lnSpc>
            </a:pPr>
            <a:r>
              <a:rPr lang="en-US" sz="1500" dirty="0">
                <a:latin typeface="Times New Roman" panose="02020503050405090304" pitchFamily="18" charset="0"/>
                <a:cs typeface="Times New Roman" panose="02020503050405090304" pitchFamily="18" charset="0"/>
              </a:rPr>
              <a:t>The basic difference between the architectures of RNNs and LSTMs is that the hidden layer of LSTM is a gated unit or gated cell. It consists of four layers that interact with one another in a way to produce the output of that cell along with the cell state. These two things are then passed onto the next hidden layer. Unlike RNNs which have got the only single neural net layer of tanh, LSTMs comprises of three logistic sigmoid gates and one tanh layer. Gates have been introduced in order to limit the information that is passed through the cell. They determine which part of the information will be needed by the next cell and which part is to be discarded. The output is usually in the range of 0-1 where ‘0’ means ‘reject all’ and ‘1’ means ‘include all’.</a:t>
            </a:r>
            <a:endParaRPr lang="en-US" sz="1500" dirty="0">
              <a:latin typeface="Times New Roman" panose="02020503050405090304" pitchFamily="18" charset="0"/>
              <a:cs typeface="Times New Roman" panose="02020503050405090304" pitchFamily="18" charset="0"/>
            </a:endParaRPr>
          </a:p>
        </p:txBody>
      </p:sp>
      <p:pic>
        <p:nvPicPr>
          <p:cNvPr id="7" name="Picture 6" descr="Chart, bar chart&#10;&#10;Description automatically generated"/>
          <p:cNvPicPr>
            <a:picLocks noChangeAspect="1"/>
          </p:cNvPicPr>
          <p:nvPr/>
        </p:nvPicPr>
        <p:blipFill>
          <a:blip r:embed="rId1"/>
          <a:stretch>
            <a:fillRect/>
          </a:stretch>
        </p:blipFill>
        <p:spPr>
          <a:xfrm>
            <a:off x="5106596" y="1089213"/>
            <a:ext cx="6430513" cy="4672016"/>
          </a:xfrm>
          <a:prstGeom prst="rect">
            <a:avLst/>
          </a:prstGeom>
        </p:spPr>
      </p:pic>
      <p:grpSp>
        <p:nvGrpSpPr>
          <p:cNvPr id="54" name="Group 53"/>
          <p:cNvGrpSpPr>
            <a:grpSpLocks noGrp="1" noRot="1" noChangeAspect="1" noMove="1" noResize="1" noUngrp="1"/>
          </p:cNvGrpSpPr>
          <p:nvPr/>
        </p:nvGrpSpPr>
        <p:grpSpPr>
          <a:xfrm>
            <a:off x="10290315" y="0"/>
            <a:ext cx="1901686" cy="4677439"/>
            <a:chOff x="10290315" y="0"/>
            <a:chExt cx="1901686" cy="4677439"/>
          </a:xfrm>
        </p:grpSpPr>
        <p:sp>
          <p:nvSpPr>
            <p:cNvPr id="55" name="Freeform 85"/>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Freeform 87"/>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89"/>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97"/>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60" name="Straight Connector 59"/>
          <p:cNvCxnSpPr>
            <a:cxnSpLocks noGrp="1" noRot="1" noChangeAspect="1" noMove="1" noResize="1" noEditPoints="1" noAdjustHandles="1" noChangeArrowheads="1" noChangeShapeType="1"/>
          </p:cNvCxnSpPr>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GRU-Grated recurrent unit</a:t>
            </a:r>
            <a:endParaRPr lang="en-US" b="0" dirty="0"/>
          </a:p>
        </p:txBody>
      </p:sp>
      <p:sp>
        <p:nvSpPr>
          <p:cNvPr id="3" name="Content Placeholder 2"/>
          <p:cNvSpPr>
            <a:spLocks noGrp="1"/>
          </p:cNvSpPr>
          <p:nvPr>
            <p:ph idx="1"/>
          </p:nvPr>
        </p:nvSpPr>
        <p:spPr>
          <a:xfrm>
            <a:off x="565150" y="1869141"/>
            <a:ext cx="8699874" cy="3892087"/>
          </a:xfrm>
        </p:spPr>
        <p:txBody>
          <a:bodyPr>
            <a:normAutofit fontScale="85000" lnSpcReduction="10000"/>
          </a:bodyPr>
          <a:lstStyle/>
          <a:p>
            <a:pPr algn="just"/>
            <a:r>
              <a:rPr lang="en-US" dirty="0"/>
              <a:t>DEFINITION: It is a gating mechanism in recurrent neural network .</a:t>
            </a:r>
            <a:endParaRPr lang="en-US" dirty="0"/>
          </a:p>
          <a:p>
            <a:pPr algn="just"/>
            <a:r>
              <a:rPr lang="en-US" dirty="0"/>
              <a:t>GRU is like a long-short term memory with a forget gate  but has fewer parameters than LSTM .</a:t>
            </a:r>
            <a:endParaRPr lang="en-US" dirty="0"/>
          </a:p>
          <a:p>
            <a:pPr algn="just"/>
            <a:r>
              <a:rPr lang="en-US" dirty="0"/>
              <a:t>It does not have an output gate , but has update gate and reset gate</a:t>
            </a:r>
            <a:endParaRPr lang="en-US" dirty="0"/>
          </a:p>
          <a:p>
            <a:pPr marL="0" indent="0" algn="just">
              <a:buNone/>
            </a:pPr>
            <a:r>
              <a:rPr lang="en-US" b="1" dirty="0"/>
              <a:t>Why did we choose GRU?</a:t>
            </a:r>
            <a:endParaRPr lang="en-US" b="1" dirty="0"/>
          </a:p>
          <a:p>
            <a:pPr algn="just"/>
            <a:r>
              <a:rPr lang="en-US" dirty="0"/>
              <a:t>Since GRU has update and reset gates by using these two vectors ,the model gives output by controlling the flow of information</a:t>
            </a:r>
            <a:endParaRPr lang="en-US" dirty="0"/>
          </a:p>
          <a:p>
            <a:pPr algn="just"/>
            <a:r>
              <a:rPr lang="en-US" dirty="0"/>
              <a:t>GRU  is a memory centered type of neural network .Other Neural Network does not have the ability to retain information</a:t>
            </a:r>
            <a:endParaRPr lang="en-US" dirty="0"/>
          </a:p>
          <a:p>
            <a:pPr algn="just"/>
            <a:r>
              <a:rPr lang="en-US" dirty="0"/>
              <a:t>GRU is used when you have less memory consumption and wants faster result</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64"/>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628357" y="770890"/>
            <a:ext cx="5995137" cy="1268984"/>
          </a:xfrm>
        </p:spPr>
        <p:txBody>
          <a:bodyPr>
            <a:normAutofit/>
          </a:bodyPr>
          <a:lstStyle/>
          <a:p>
            <a:r>
              <a:rPr lang="en-US" dirty="0"/>
              <a:t>  </a:t>
            </a:r>
            <a:endParaRPr lang="en-US" dirty="0"/>
          </a:p>
        </p:txBody>
      </p:sp>
      <p:sp>
        <p:nvSpPr>
          <p:cNvPr id="3" name="Content Placeholder 2"/>
          <p:cNvSpPr>
            <a:spLocks noGrp="1"/>
          </p:cNvSpPr>
          <p:nvPr>
            <p:ph idx="1"/>
          </p:nvPr>
        </p:nvSpPr>
        <p:spPr>
          <a:xfrm>
            <a:off x="5628357" y="2160016"/>
            <a:ext cx="5995137" cy="3601212"/>
          </a:xfrm>
        </p:spPr>
        <p:txBody>
          <a:bodyPr>
            <a:normAutofit lnSpcReduction="10000"/>
          </a:bodyPr>
          <a:lstStyle/>
          <a:p>
            <a:pPr algn="just">
              <a:lnSpc>
                <a:spcPct val="90000"/>
              </a:lnSpc>
            </a:pPr>
            <a:r>
              <a:rPr lang="en-US" sz="1900" b="1" dirty="0">
                <a:latin typeface="Times New Roman" panose="02020503050405090304" pitchFamily="18" charset="0"/>
                <a:cs typeface="Times New Roman" panose="02020503050405090304" pitchFamily="18" charset="0"/>
              </a:rPr>
              <a:t>Gated Recurrent Units</a:t>
            </a:r>
            <a:r>
              <a:rPr lang="en-US" sz="1900" dirty="0">
                <a:latin typeface="Times New Roman" panose="02020503050405090304" pitchFamily="18" charset="0"/>
                <a:cs typeface="Times New Roman" panose="02020503050405090304" pitchFamily="18" charset="0"/>
              </a:rPr>
              <a:t> are recent form of recurrent neural network which can store information of long-term dependencies in sequential data. In this work we showed that GRU are suitable for processing long textual data and applied it to the task of sentiment analysis.</a:t>
            </a:r>
            <a:endParaRPr lang="en-US" sz="1900" dirty="0">
              <a:latin typeface="Times New Roman" panose="02020503050405090304" pitchFamily="18" charset="0"/>
              <a:cs typeface="Times New Roman" panose="02020503050405090304" pitchFamily="18" charset="0"/>
            </a:endParaRPr>
          </a:p>
          <a:p>
            <a:pPr algn="just">
              <a:lnSpc>
                <a:spcPct val="90000"/>
              </a:lnSpc>
            </a:pPr>
            <a:r>
              <a:rPr lang="en-US" sz="1900" dirty="0">
                <a:latin typeface="Times New Roman" panose="02020503050405090304" pitchFamily="18" charset="0"/>
                <a:cs typeface="Times New Roman" panose="02020503050405090304" pitchFamily="18" charset="0"/>
              </a:rPr>
              <a:t>CNN is not able to memorize the context of conversation which is not suitable for real-time usage. So as a solution to this Gated Recurrent Unit (GRU) was represented. It has a memory cell unit to remember the context of previous sequences.</a:t>
            </a:r>
            <a:endParaRPr lang="en-US" sz="1900" dirty="0">
              <a:latin typeface="Times New Roman" panose="02020503050405090304" pitchFamily="18" charset="0"/>
              <a:cs typeface="Times New Roman" panose="02020503050405090304" pitchFamily="18" charset="0"/>
            </a:endParaRPr>
          </a:p>
          <a:p>
            <a:pPr algn="just">
              <a:lnSpc>
                <a:spcPct val="90000"/>
              </a:lnSpc>
            </a:pPr>
            <a:r>
              <a:rPr lang="en-US" sz="1900" b="1" dirty="0">
                <a:latin typeface="Times New Roman" panose="02020503050405090304" pitchFamily="18" charset="0"/>
                <a:cs typeface="Times New Roman" panose="02020503050405090304" pitchFamily="18" charset="0"/>
              </a:rPr>
              <a:t>The GRU comprises of the reset gate and the update gate instead of the input, output and forget gate of the LSTM.</a:t>
            </a:r>
            <a:endParaRPr lang="en-US" sz="1900" b="1" dirty="0">
              <a:latin typeface="Times New Roman" panose="02020503050405090304" pitchFamily="18" charset="0"/>
              <a:cs typeface="Times New Roman" panose="02020503050405090304" pitchFamily="18" charset="0"/>
            </a:endParaRPr>
          </a:p>
          <a:p>
            <a:pPr algn="just">
              <a:lnSpc>
                <a:spcPct val="90000"/>
              </a:lnSpc>
            </a:pPr>
            <a:endParaRPr lang="en-US" sz="1900" dirty="0">
              <a:latin typeface="Times New Roman" panose="02020503050405090304" pitchFamily="18" charset="0"/>
              <a:cs typeface="Times New Roman" panose="02020503050405090304" pitchFamily="18" charset="0"/>
            </a:endParaRPr>
          </a:p>
          <a:p>
            <a:pPr algn="just">
              <a:lnSpc>
                <a:spcPct val="90000"/>
              </a:lnSpc>
            </a:pPr>
            <a:endParaRPr lang="en-US" sz="1900" dirty="0">
              <a:latin typeface="Times New Roman" panose="02020503050405090304" pitchFamily="18" charset="0"/>
              <a:cs typeface="Times New Roman" panose="02020503050405090304" pitchFamily="18" charset="0"/>
            </a:endParaRPr>
          </a:p>
          <a:p>
            <a:pPr algn="just">
              <a:lnSpc>
                <a:spcPct val="90000"/>
              </a:lnSpc>
            </a:pPr>
            <a:endParaRPr lang="en-US" sz="1900" dirty="0"/>
          </a:p>
        </p:txBody>
      </p:sp>
      <p:pic>
        <p:nvPicPr>
          <p:cNvPr id="5" name="Picture 4" descr="Diagram&#10;&#10;Description automatically generated"/>
          <p:cNvPicPr>
            <a:picLocks noChangeAspect="1"/>
          </p:cNvPicPr>
          <p:nvPr/>
        </p:nvPicPr>
        <p:blipFill>
          <a:blip r:embed="rId1"/>
          <a:stretch>
            <a:fillRect/>
          </a:stretch>
        </p:blipFill>
        <p:spPr>
          <a:xfrm>
            <a:off x="309283" y="1541113"/>
            <a:ext cx="5150224" cy="1983005"/>
          </a:xfrm>
          <a:prstGeom prst="rect">
            <a:avLst/>
          </a:prstGeom>
        </p:spPr>
      </p:pic>
      <p:grpSp>
        <p:nvGrpSpPr>
          <p:cNvPr id="76" name="Group 66"/>
          <p:cNvGrpSpPr>
            <a:grpSpLocks noGrp="1" noRot="1" noChangeAspect="1" noMove="1" noResize="1" noUngrp="1"/>
          </p:cNvGrpSpPr>
          <p:nvPr/>
        </p:nvGrpSpPr>
        <p:grpSpPr>
          <a:xfrm>
            <a:off x="10290315" y="0"/>
            <a:ext cx="1901686" cy="4677439"/>
            <a:chOff x="10290315" y="0"/>
            <a:chExt cx="1901686" cy="4677439"/>
          </a:xfrm>
        </p:grpSpPr>
        <p:sp>
          <p:nvSpPr>
            <p:cNvPr id="77" name="Freeform 37"/>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39"/>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41"/>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42"/>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81" name="Straight Connector 72"/>
          <p:cNvCxnSpPr>
            <a:cxnSpLocks noGrp="1" noRot="1" noChangeAspect="1" noMove="1" noResize="1" noEditPoints="1" noAdjustHandles="1" noChangeArrowheads="1" noChangeShapeType="1"/>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endParaRPr lang="en-US" dirty="0"/>
          </a:p>
        </p:txBody>
      </p:sp>
      <p:sp>
        <p:nvSpPr>
          <p:cNvPr id="3" name="Content Placeholder 2"/>
          <p:cNvSpPr>
            <a:spLocks noGrp="1"/>
          </p:cNvSpPr>
          <p:nvPr>
            <p:ph idx="1"/>
          </p:nvPr>
        </p:nvSpPr>
        <p:spPr>
          <a:xfrm>
            <a:off x="565150" y="295835"/>
            <a:ext cx="7335835" cy="5465393"/>
          </a:xfrm>
        </p:spPr>
        <p:txBody>
          <a:bodyPr>
            <a:normAutofit/>
          </a:bodyPr>
          <a:lstStyle/>
          <a:p>
            <a:pPr algn="just"/>
            <a:r>
              <a:rPr lang="en-US" sz="2000" dirty="0">
                <a:latin typeface="Times New Roman" panose="02020503050405090304" pitchFamily="18" charset="0"/>
                <a:cs typeface="Times New Roman" panose="02020503050405090304" pitchFamily="18" charset="0"/>
              </a:rPr>
              <a:t>What is the purpose of dense layer?</a:t>
            </a:r>
            <a:endParaRPr lang="en-US" sz="2000" dirty="0">
              <a:latin typeface="Times New Roman" panose="02020503050405090304" pitchFamily="18" charset="0"/>
              <a:cs typeface="Times New Roman" panose="02020503050405090304" pitchFamily="18" charset="0"/>
            </a:endParaRPr>
          </a:p>
          <a:p>
            <a:pPr marL="0" indent="0" algn="just">
              <a:buNone/>
            </a:pPr>
            <a:r>
              <a:rPr lang="en-US" sz="1900" dirty="0">
                <a:latin typeface="Times New Roman" panose="02020503050405090304" pitchFamily="18" charset="0"/>
                <a:cs typeface="Times New Roman" panose="02020503050405090304" pitchFamily="18" charset="0"/>
              </a:rPr>
              <a:t>Dense Layer is simple layer of neurons in which each neuron receives input from all the neurons of previous layer, thus called as dense. Dense Layer is used to classify image based on output from convolutional layers.</a:t>
            </a:r>
            <a:endParaRPr lang="en-US" sz="1900" dirty="0">
              <a:latin typeface="Times New Roman" panose="02020503050405090304" pitchFamily="18" charset="0"/>
              <a:cs typeface="Times New Roman" panose="02020503050405090304" pitchFamily="18" charset="0"/>
            </a:endParaRPr>
          </a:p>
          <a:p>
            <a:pPr marL="0" indent="0" algn="just">
              <a:buNone/>
            </a:pPr>
            <a:r>
              <a:rPr lang="en-US" sz="1900" b="1" dirty="0" err="1">
                <a:latin typeface="Times New Roman" panose="02020503050405090304" pitchFamily="18" charset="0"/>
                <a:cs typeface="Times New Roman" panose="02020503050405090304" pitchFamily="18" charset="0"/>
              </a:rPr>
              <a:t>ReLU</a:t>
            </a:r>
            <a:r>
              <a:rPr lang="en-US" sz="1900" dirty="0">
                <a:latin typeface="Times New Roman" panose="02020503050405090304" pitchFamily="18" charset="0"/>
                <a:cs typeface="Times New Roman" panose="02020503050405090304" pitchFamily="18" charset="0"/>
              </a:rPr>
              <a:t> for short is a piecewise linear function that will output the input directly if it is positive, otherwise, it will output zero.</a:t>
            </a:r>
            <a:endParaRPr lang="en-US" sz="1900" dirty="0">
              <a:latin typeface="Times New Roman" panose="02020503050405090304" pitchFamily="18" charset="0"/>
              <a:cs typeface="Times New Roman" panose="02020503050405090304" pitchFamily="18" charset="0"/>
            </a:endParaRPr>
          </a:p>
          <a:p>
            <a:pPr marL="0" indent="0" algn="just">
              <a:buNone/>
            </a:pPr>
            <a:r>
              <a:rPr lang="en-US" sz="1900" dirty="0">
                <a:latin typeface="Times New Roman" panose="02020503050405090304" pitchFamily="18" charset="0"/>
                <a:cs typeface="Times New Roman" panose="02020503050405090304" pitchFamily="18" charset="0"/>
              </a:rPr>
              <a:t>When the activation function for a neuron is a </a:t>
            </a:r>
            <a:r>
              <a:rPr lang="en-US" sz="1900" b="1" dirty="0">
                <a:latin typeface="Times New Roman" panose="02020503050405090304" pitchFamily="18" charset="0"/>
                <a:cs typeface="Times New Roman" panose="02020503050405090304" pitchFamily="18" charset="0"/>
              </a:rPr>
              <a:t>sigmoid function, </a:t>
            </a:r>
            <a:r>
              <a:rPr lang="en-US" sz="1900" dirty="0">
                <a:latin typeface="Times New Roman" panose="02020503050405090304" pitchFamily="18" charset="0"/>
                <a:cs typeface="Times New Roman" panose="02020503050405090304" pitchFamily="18" charset="0"/>
              </a:rPr>
              <a:t>it is a guarantee that the output of this unit will always be between 0 and 1.</a:t>
            </a:r>
            <a:endParaRPr lang="en-US" sz="1900" dirty="0">
              <a:latin typeface="Times New Roman" panose="02020503050405090304" pitchFamily="18" charset="0"/>
              <a:cs typeface="Times New Roman" panose="02020503050405090304" pitchFamily="18" charset="0"/>
            </a:endParaRPr>
          </a:p>
          <a:p>
            <a:pPr marL="0" indent="0" algn="just">
              <a:buNone/>
            </a:pPr>
            <a:r>
              <a:rPr lang="en-US" sz="1900" dirty="0">
                <a:latin typeface="Times New Roman" panose="02020503050405090304" pitchFamily="18" charset="0"/>
                <a:cs typeface="Times New Roman" panose="02020503050405090304" pitchFamily="18" charset="0"/>
              </a:rPr>
              <a:t>In terms of model training speed, GRU is 29.29% faster than LSTM for processing the same dataset</a:t>
            </a:r>
            <a:endParaRPr lang="en-US" sz="1900" dirty="0">
              <a:latin typeface="Times New Roman" panose="02020503050405090304" pitchFamily="18" charset="0"/>
              <a:cs typeface="Times New Roman" panose="02020503050405090304" pitchFamily="18" charset="0"/>
            </a:endParaRPr>
          </a:p>
          <a:p>
            <a:pPr marL="0" indent="0" algn="just">
              <a:buNone/>
            </a:pPr>
            <a:endParaRPr lang="en-US" sz="1900"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2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65150" y="770889"/>
            <a:ext cx="4541445" cy="1587449"/>
          </a:xfrm>
        </p:spPr>
        <p:txBody>
          <a:bodyPr>
            <a:normAutofit/>
          </a:bodyPr>
          <a:lstStyle/>
          <a:p>
            <a:pPr>
              <a:lnSpc>
                <a:spcPct val="90000"/>
              </a:lnSpc>
            </a:pPr>
            <a:r>
              <a:rPr lang="en-US" sz="3400" b="0"/>
              <a:t>Creating and Compiling the Model</a:t>
            </a:r>
            <a:endParaRPr lang="en-US" sz="3400"/>
          </a:p>
        </p:txBody>
      </p:sp>
      <p:sp>
        <p:nvSpPr>
          <p:cNvPr id="14" name="Content Placeholder 13"/>
          <p:cNvSpPr>
            <a:spLocks noGrp="1"/>
          </p:cNvSpPr>
          <p:nvPr>
            <p:ph idx="1"/>
          </p:nvPr>
        </p:nvSpPr>
        <p:spPr>
          <a:xfrm>
            <a:off x="6155706" y="817197"/>
            <a:ext cx="5457725" cy="1541148"/>
          </a:xfrm>
        </p:spPr>
        <p:txBody>
          <a:bodyPr>
            <a:noAutofit/>
          </a:bodyPr>
          <a:lstStyle/>
          <a:p>
            <a:pPr marL="0" indent="0">
              <a:lnSpc>
                <a:spcPct val="90000"/>
              </a:lnSpc>
              <a:buNone/>
            </a:pPr>
            <a:endParaRPr lang="en-US" sz="2000" dirty="0">
              <a:latin typeface="Times New Roman" panose="02020503050405090304" pitchFamily="18" charset="0"/>
              <a:cs typeface="Times New Roman" panose="02020503050405090304" pitchFamily="18" charset="0"/>
            </a:endParaRPr>
          </a:p>
          <a:p>
            <a:pPr>
              <a:lnSpc>
                <a:spcPct val="90000"/>
              </a:lnSpc>
            </a:pPr>
            <a:endParaRPr lang="en-US" sz="2000" dirty="0">
              <a:latin typeface="Times New Roman" panose="02020503050405090304" pitchFamily="18" charset="0"/>
              <a:cs typeface="Times New Roman" panose="02020503050405090304" pitchFamily="18" charset="0"/>
            </a:endParaRPr>
          </a:p>
          <a:p>
            <a:pPr>
              <a:lnSpc>
                <a:spcPct val="90000"/>
              </a:lnSpc>
            </a:pPr>
            <a:endParaRPr lang="en-US" sz="2000" dirty="0">
              <a:latin typeface="Times New Roman" panose="02020503050405090304" pitchFamily="18" charset="0"/>
              <a:cs typeface="Times New Roman" panose="02020503050405090304" pitchFamily="18" charset="0"/>
            </a:endParaRPr>
          </a:p>
          <a:p>
            <a:pPr>
              <a:lnSpc>
                <a:spcPct val="90000"/>
              </a:lnSpc>
            </a:pPr>
            <a:endParaRPr lang="en-US" sz="2000" dirty="0">
              <a:latin typeface="Times New Roman" panose="02020503050405090304" pitchFamily="18" charset="0"/>
              <a:cs typeface="Times New Roman" panose="02020503050405090304" pitchFamily="18" charset="0"/>
            </a:endParaRPr>
          </a:p>
          <a:p>
            <a:pPr marL="0" indent="0">
              <a:lnSpc>
                <a:spcPct val="90000"/>
              </a:lnSpc>
              <a:buNone/>
            </a:pPr>
            <a:endParaRPr lang="en-US" sz="2000" dirty="0">
              <a:latin typeface="Times New Roman" panose="02020503050405090304" pitchFamily="18" charset="0"/>
              <a:cs typeface="Times New Roman" panose="02020503050405090304" pitchFamily="18" charset="0"/>
            </a:endParaRPr>
          </a:p>
          <a:p>
            <a:pPr marL="0" indent="0" algn="just">
              <a:lnSpc>
                <a:spcPct val="90000"/>
              </a:lnSpc>
              <a:buNone/>
            </a:pPr>
            <a:r>
              <a:rPr lang="en-US" sz="2000" dirty="0">
                <a:latin typeface="Times New Roman" panose="02020503050405090304" pitchFamily="18" charset="0"/>
                <a:cs typeface="Times New Roman" panose="02020503050405090304" pitchFamily="18" charset="0"/>
              </a:rPr>
              <a:t>A metric is a function that is used to judge the performance of your model. Metric functions are like loss functions, except that the results from evaluating a metric are not used when training the model.</a:t>
            </a:r>
            <a:endParaRPr lang="en-US" sz="2000" dirty="0">
              <a:latin typeface="Times New Roman" panose="02020503050405090304" pitchFamily="18" charset="0"/>
              <a:cs typeface="Times New Roman" panose="02020503050405090304" pitchFamily="18" charset="0"/>
            </a:endParaRPr>
          </a:p>
          <a:p>
            <a:pPr marL="0" indent="0">
              <a:lnSpc>
                <a:spcPct val="90000"/>
              </a:lnSpc>
              <a:buNone/>
            </a:pPr>
            <a:endParaRPr lang="en-US" sz="2000" dirty="0">
              <a:latin typeface="Times New Roman" panose="02020503050405090304" pitchFamily="18" charset="0"/>
              <a:cs typeface="Times New Roman" panose="02020503050405090304" pitchFamily="18" charset="0"/>
            </a:endParaRPr>
          </a:p>
        </p:txBody>
      </p:sp>
      <p:pic>
        <p:nvPicPr>
          <p:cNvPr id="15" name="Content Placeholder 4" descr="Text&#10;&#10;Description automatically generated"/>
          <p:cNvPicPr>
            <a:picLocks noChangeAspect="1"/>
          </p:cNvPicPr>
          <p:nvPr/>
        </p:nvPicPr>
        <p:blipFill>
          <a:blip r:embed="rId1"/>
          <a:stretch>
            <a:fillRect/>
          </a:stretch>
        </p:blipFill>
        <p:spPr>
          <a:xfrm>
            <a:off x="479932" y="3265881"/>
            <a:ext cx="5326632" cy="1411558"/>
          </a:xfrm>
          <a:prstGeom prst="rect">
            <a:avLst/>
          </a:prstGeom>
        </p:spPr>
      </p:pic>
      <p:pic>
        <p:nvPicPr>
          <p:cNvPr id="19" name="Picture 18"/>
          <p:cNvPicPr>
            <a:picLocks noChangeAspect="1"/>
          </p:cNvPicPr>
          <p:nvPr/>
        </p:nvPicPr>
        <p:blipFill>
          <a:blip r:embed="rId2"/>
          <a:stretch>
            <a:fillRect/>
          </a:stretch>
        </p:blipFill>
        <p:spPr>
          <a:xfrm>
            <a:off x="5979892" y="4559590"/>
            <a:ext cx="5847944" cy="756631"/>
          </a:xfrm>
          <a:prstGeom prst="rect">
            <a:avLst/>
          </a:prstGeom>
        </p:spPr>
      </p:pic>
      <p:grpSp>
        <p:nvGrpSpPr>
          <p:cNvPr id="35" name="Group 25"/>
          <p:cNvGrpSpPr>
            <a:grpSpLocks noGrp="1" noRot="1" noChangeAspect="1" noMove="1" noResize="1" noUngrp="1"/>
          </p:cNvGrpSpPr>
          <p:nvPr/>
        </p:nvGrpSpPr>
        <p:grpSpPr>
          <a:xfrm>
            <a:off x="10290315" y="0"/>
            <a:ext cx="1901686" cy="4677439"/>
            <a:chOff x="10290315" y="0"/>
            <a:chExt cx="1901686" cy="4677439"/>
          </a:xfrm>
        </p:grpSpPr>
        <p:sp>
          <p:nvSpPr>
            <p:cNvPr id="36" name="Freeform 53"/>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55"/>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57"/>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58"/>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40" name="Straight Connector 31"/>
          <p:cNvCxnSpPr>
            <a:cxnSpLocks noGrp="1" noRot="1" noChangeAspect="1" noMove="1" noResize="1" noEditPoints="1" noAdjustHandles="1" noChangeArrowheads="1" noChangeShapeType="1"/>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65150" y="770889"/>
            <a:ext cx="4541445" cy="1587449"/>
          </a:xfrm>
        </p:spPr>
        <p:txBody>
          <a:bodyPr>
            <a:normAutofit/>
          </a:bodyPr>
          <a:lstStyle/>
          <a:p>
            <a:pPr>
              <a:lnSpc>
                <a:spcPct val="90000"/>
              </a:lnSpc>
            </a:pPr>
            <a:r>
              <a:rPr lang="en-US" sz="3400" b="0" dirty="0"/>
              <a:t>Truncate and pad Input sequences</a:t>
            </a:r>
            <a:br>
              <a:rPr lang="en-US" sz="3400" b="0" dirty="0"/>
            </a:br>
            <a:endParaRPr lang="en-US" sz="3400" dirty="0"/>
          </a:p>
        </p:txBody>
      </p:sp>
      <p:sp>
        <p:nvSpPr>
          <p:cNvPr id="3" name="Content Placeholder 2"/>
          <p:cNvSpPr>
            <a:spLocks noGrp="1"/>
          </p:cNvSpPr>
          <p:nvPr>
            <p:ph idx="1"/>
          </p:nvPr>
        </p:nvSpPr>
        <p:spPr>
          <a:xfrm>
            <a:off x="6155706" y="817197"/>
            <a:ext cx="5457725" cy="1541148"/>
          </a:xfrm>
        </p:spPr>
        <p:txBody>
          <a:bodyPr>
            <a:normAutofit/>
          </a:bodyPr>
          <a:lstStyle/>
          <a:p>
            <a:pPr algn="just">
              <a:lnSpc>
                <a:spcPct val="90000"/>
              </a:lnSpc>
            </a:pPr>
            <a:r>
              <a:rPr lang="en-US" sz="2000" dirty="0" err="1">
                <a:latin typeface="Times New Roman" panose="02020503050405090304" pitchFamily="18" charset="0"/>
                <a:cs typeface="Times New Roman" panose="02020503050405090304" pitchFamily="18" charset="0"/>
              </a:rPr>
              <a:t>pad_sequences</a:t>
            </a:r>
            <a:r>
              <a:rPr lang="en-US" sz="2000" dirty="0">
                <a:latin typeface="Times New Roman" panose="02020503050405090304" pitchFamily="18" charset="0"/>
                <a:cs typeface="Times New Roman" panose="02020503050405090304" pitchFamily="18" charset="0"/>
              </a:rPr>
              <a:t> is used to ensure that all sequences in a list have the same length. By default, this is done by padding 0 in the beginning of each sequence until each sequence has the same length as the longest sequence.</a:t>
            </a:r>
            <a:endParaRPr lang="en-US" sz="2000" dirty="0">
              <a:latin typeface="Times New Roman" panose="02020503050405090304" pitchFamily="18" charset="0"/>
              <a:cs typeface="Times New Roman" panose="02020503050405090304" pitchFamily="18" charset="0"/>
            </a:endParaRPr>
          </a:p>
          <a:p>
            <a:pPr>
              <a:lnSpc>
                <a:spcPct val="90000"/>
              </a:lnSpc>
            </a:pPr>
            <a:endParaRPr lang="en-US" sz="2000" dirty="0">
              <a:latin typeface="Times New Roman" panose="02020503050405090304" pitchFamily="18" charset="0"/>
              <a:cs typeface="Times New Roman" panose="02020503050405090304" pitchFamily="18" charset="0"/>
            </a:endParaRPr>
          </a:p>
        </p:txBody>
      </p:sp>
      <p:pic>
        <p:nvPicPr>
          <p:cNvPr id="7" name="Picture 6" descr="A picture containing diagram&#10;&#10;Description automatically generated"/>
          <p:cNvPicPr>
            <a:picLocks noChangeAspect="1"/>
          </p:cNvPicPr>
          <p:nvPr/>
        </p:nvPicPr>
        <p:blipFill>
          <a:blip r:embed="rId1"/>
          <a:stretch>
            <a:fillRect/>
          </a:stretch>
        </p:blipFill>
        <p:spPr>
          <a:xfrm>
            <a:off x="1496280" y="2070873"/>
            <a:ext cx="3640591" cy="3807030"/>
          </a:xfrm>
          <a:prstGeom prst="rect">
            <a:avLst/>
          </a:prstGeom>
        </p:spPr>
      </p:pic>
      <p:pic>
        <p:nvPicPr>
          <p:cNvPr id="5" name="Picture 4" descr="Graphical user interface, text&#10;&#10;Description automatically generated"/>
          <p:cNvPicPr>
            <a:picLocks noChangeAspect="1"/>
          </p:cNvPicPr>
          <p:nvPr/>
        </p:nvPicPr>
        <p:blipFill>
          <a:blip r:embed="rId2"/>
          <a:stretch>
            <a:fillRect/>
          </a:stretch>
        </p:blipFill>
        <p:spPr>
          <a:xfrm>
            <a:off x="6208530" y="3938329"/>
            <a:ext cx="5329858" cy="692881"/>
          </a:xfrm>
          <a:prstGeom prst="rect">
            <a:avLst/>
          </a:prstGeom>
        </p:spPr>
      </p:pic>
      <p:grpSp>
        <p:nvGrpSpPr>
          <p:cNvPr id="25" name="Group 24"/>
          <p:cNvGrpSpPr>
            <a:grpSpLocks noGrp="1" noRot="1" noChangeAspect="1" noMove="1" noResize="1" noUngrp="1"/>
          </p:cNvGrpSpPr>
          <p:nvPr/>
        </p:nvGrpSpPr>
        <p:grpSpPr>
          <a:xfrm>
            <a:off x="10290315" y="0"/>
            <a:ext cx="1901686" cy="4677439"/>
            <a:chOff x="10290315" y="0"/>
            <a:chExt cx="1901686" cy="4677439"/>
          </a:xfrm>
        </p:grpSpPr>
        <p:sp>
          <p:nvSpPr>
            <p:cNvPr id="26" name="Freeform 53"/>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55"/>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57"/>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58"/>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1" name="Straight Connector 30"/>
          <p:cNvCxnSpPr>
            <a:cxnSpLocks noGrp="1" noRot="1" noChangeAspect="1" noMove="1" noResize="1" noEditPoints="1" noAdjustHandles="1" noChangeArrowheads="1" noChangeShapeType="1"/>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5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65151" y="4294208"/>
            <a:ext cx="4541446" cy="1587162"/>
          </a:xfrm>
        </p:spPr>
        <p:txBody>
          <a:bodyPr vert="horz" lIns="91440" tIns="45720" rIns="91440" bIns="45720" rtlCol="0" anchor="b">
            <a:normAutofit/>
          </a:bodyPr>
          <a:lstStyle/>
          <a:p>
            <a:r>
              <a:rPr lang="en-US" b="1" i="0" kern="1200">
                <a:solidFill>
                  <a:schemeClr val="tx1"/>
                </a:solidFill>
                <a:latin typeface="Neue Haas Grotesk Text Pro" panose="020B0504020202020204" pitchFamily="34" charset="77"/>
                <a:ea typeface="+mj-ea"/>
                <a:cs typeface="+mj-cs"/>
              </a:rPr>
              <a:t>  </a:t>
            </a:r>
            <a:endParaRPr lang="en-US" b="1" i="0" kern="1200">
              <a:solidFill>
                <a:schemeClr val="tx1"/>
              </a:solidFill>
              <a:latin typeface="Neue Haas Grotesk Text Pro" panose="020B0504020202020204" pitchFamily="34" charset="77"/>
              <a:ea typeface="+mj-ea"/>
              <a:cs typeface="+mj-cs"/>
            </a:endParaRPr>
          </a:p>
        </p:txBody>
      </p:sp>
      <p:pic>
        <p:nvPicPr>
          <p:cNvPr id="11" name="Content Placeholder 10" descr="Graphical user interface, text&#10;&#10;Description automatically generated"/>
          <p:cNvPicPr>
            <a:picLocks noGrp="1" noChangeAspect="1"/>
          </p:cNvPicPr>
          <p:nvPr>
            <p:ph idx="1"/>
          </p:nvPr>
        </p:nvPicPr>
        <p:blipFill>
          <a:blip r:embed="rId1"/>
          <a:stretch>
            <a:fillRect/>
          </a:stretch>
        </p:blipFill>
        <p:spPr>
          <a:xfrm>
            <a:off x="58113" y="844360"/>
            <a:ext cx="5326632" cy="2969597"/>
          </a:xfrm>
          <a:prstGeom prst="rect">
            <a:avLst/>
          </a:prstGeom>
        </p:spPr>
      </p:pic>
      <p:pic>
        <p:nvPicPr>
          <p:cNvPr id="13" name="Picture 12" descr="Text&#10;&#10;Description automatically generated"/>
          <p:cNvPicPr>
            <a:picLocks noChangeAspect="1"/>
          </p:cNvPicPr>
          <p:nvPr/>
        </p:nvPicPr>
        <p:blipFill>
          <a:blip r:embed="rId2"/>
          <a:stretch>
            <a:fillRect/>
          </a:stretch>
        </p:blipFill>
        <p:spPr>
          <a:xfrm>
            <a:off x="5688106" y="1466491"/>
            <a:ext cx="5965074" cy="2648261"/>
          </a:xfrm>
          <a:prstGeom prst="rect">
            <a:avLst/>
          </a:prstGeom>
        </p:spPr>
      </p:pic>
      <p:sp>
        <p:nvSpPr>
          <p:cNvPr id="15" name="TextBox 14"/>
          <p:cNvSpPr txBox="1"/>
          <p:nvPr/>
        </p:nvSpPr>
        <p:spPr>
          <a:xfrm>
            <a:off x="6155706" y="3813956"/>
            <a:ext cx="5265333" cy="3044037"/>
          </a:xfrm>
          <a:prstGeom prst="rect">
            <a:avLst/>
          </a:prstGeom>
        </p:spPr>
        <p:txBody>
          <a:bodyPr vert="horz" lIns="91440" tIns="45720" rIns="91440" bIns="45720" rtlCol="0" anchor="b">
            <a:noAutofit/>
          </a:bodyPr>
          <a:lstStyle/>
          <a:p>
            <a:pPr marL="171450" indent="-171450" algn="just">
              <a:lnSpc>
                <a:spcPct val="90000"/>
              </a:lnSpc>
              <a:spcBef>
                <a:spcPts val="900"/>
              </a:spcBef>
              <a:buFont typeface="Arial" panose="020B0604020202090204" pitchFamily="34" charset="0"/>
              <a:buChar char="•"/>
            </a:pPr>
            <a:endParaRPr lang="en-US" sz="1400" dirty="0">
              <a:latin typeface="Times New Roman" panose="02020503050405090304" pitchFamily="18" charset="0"/>
              <a:cs typeface="Times New Roman" panose="02020503050405090304" pitchFamily="18" charset="0"/>
            </a:endParaRPr>
          </a:p>
          <a:p>
            <a:pPr marL="171450" indent="-171450" algn="just">
              <a:lnSpc>
                <a:spcPct val="90000"/>
              </a:lnSpc>
              <a:spcBef>
                <a:spcPts val="900"/>
              </a:spcBef>
              <a:buFont typeface="Arial" panose="020B0604020202090204" pitchFamily="34" charset="0"/>
              <a:buChar char="•"/>
            </a:pPr>
            <a:endParaRPr lang="en-US" sz="1400" dirty="0">
              <a:latin typeface="Times New Roman" panose="02020503050405090304" pitchFamily="18" charset="0"/>
              <a:cs typeface="Times New Roman" panose="02020503050405090304" pitchFamily="18" charset="0"/>
            </a:endParaRPr>
          </a:p>
          <a:p>
            <a:pPr marL="171450" indent="-171450" algn="just">
              <a:lnSpc>
                <a:spcPct val="90000"/>
              </a:lnSpc>
              <a:spcBef>
                <a:spcPts val="900"/>
              </a:spcBef>
              <a:buFont typeface="Arial" panose="020B0604020202090204" pitchFamily="34" charset="0"/>
              <a:buChar char="•"/>
            </a:pPr>
            <a:endParaRPr lang="en-US" sz="1400" dirty="0">
              <a:latin typeface="Times New Roman" panose="02020503050405090304" pitchFamily="18" charset="0"/>
              <a:cs typeface="Times New Roman" panose="02020503050405090304" pitchFamily="18" charset="0"/>
            </a:endParaRPr>
          </a:p>
          <a:p>
            <a:pPr marL="171450" indent="-171450" algn="just">
              <a:lnSpc>
                <a:spcPct val="90000"/>
              </a:lnSpc>
              <a:spcBef>
                <a:spcPts val="900"/>
              </a:spcBef>
              <a:buFont typeface="Arial" panose="020B0604020202090204" pitchFamily="34" charset="0"/>
              <a:buChar char="•"/>
            </a:pPr>
            <a:endParaRPr lang="en-US" sz="1400" dirty="0">
              <a:latin typeface="Times New Roman" panose="02020503050405090304" pitchFamily="18" charset="0"/>
              <a:cs typeface="Times New Roman" panose="02020503050405090304" pitchFamily="18" charset="0"/>
            </a:endParaRPr>
          </a:p>
          <a:p>
            <a:pPr marL="171450" indent="-171450" algn="just">
              <a:lnSpc>
                <a:spcPct val="90000"/>
              </a:lnSpc>
              <a:spcBef>
                <a:spcPts val="900"/>
              </a:spcBef>
              <a:buFont typeface="Arial" panose="020B0604020202090204" pitchFamily="34" charset="0"/>
              <a:buChar char="•"/>
            </a:pPr>
            <a:r>
              <a:rPr lang="en-US" sz="1400" dirty="0">
                <a:latin typeface="Times New Roman" panose="02020503050405090304" pitchFamily="18" charset="0"/>
                <a:cs typeface="Times New Roman" panose="02020503050405090304" pitchFamily="18" charset="0"/>
              </a:rPr>
              <a:t>verbose=2 :- Mention the number of epoch like this.</a:t>
            </a:r>
            <a:endParaRPr lang="en-US" sz="1400" dirty="0">
              <a:latin typeface="Times New Roman" panose="02020503050405090304" pitchFamily="18" charset="0"/>
              <a:cs typeface="Times New Roman" panose="02020503050405090304" pitchFamily="18" charset="0"/>
            </a:endParaRPr>
          </a:p>
          <a:p>
            <a:pPr marL="171450" indent="-171450" algn="just">
              <a:lnSpc>
                <a:spcPct val="90000"/>
              </a:lnSpc>
              <a:spcBef>
                <a:spcPts val="900"/>
              </a:spcBef>
              <a:buFont typeface="Arial" panose="020B0604020202090204" pitchFamily="34" charset="0"/>
              <a:buChar char="•"/>
            </a:pPr>
            <a:r>
              <a:rPr lang="en-US" sz="1400" dirty="0">
                <a:latin typeface="Times New Roman" panose="02020503050405090304" pitchFamily="18" charset="0"/>
                <a:cs typeface="Times New Roman" panose="02020503050405090304" pitchFamily="18" charset="0"/>
              </a:rPr>
              <a:t>It is the parameter specifying how big chunk of training data will be used for validation. It’s a float value between 0 and 1. Validation data is not used for the training, but to evaluate the loss and the accuracy.</a:t>
            </a:r>
            <a:endParaRPr lang="en-US" sz="1400" dirty="0">
              <a:latin typeface="Times New Roman" panose="02020503050405090304" pitchFamily="18" charset="0"/>
              <a:cs typeface="Times New Roman" panose="02020503050405090304" pitchFamily="18" charset="0"/>
            </a:endParaRPr>
          </a:p>
          <a:p>
            <a:pPr marL="171450" indent="-171450" algn="just">
              <a:lnSpc>
                <a:spcPct val="90000"/>
              </a:lnSpc>
              <a:spcBef>
                <a:spcPts val="900"/>
              </a:spcBef>
              <a:buFont typeface="Arial" panose="020B0604020202090204" pitchFamily="34" charset="0"/>
              <a:buChar char="•"/>
            </a:pPr>
            <a:r>
              <a:rPr lang="en-US" sz="1400" dirty="0" err="1">
                <a:latin typeface="Times New Roman" panose="02020503050405090304" pitchFamily="18" charset="0"/>
                <a:cs typeface="Times New Roman" panose="02020503050405090304" pitchFamily="18" charset="0"/>
              </a:rPr>
              <a:t>validation_split</a:t>
            </a:r>
            <a:r>
              <a:rPr lang="en-US" sz="1400" dirty="0">
                <a:latin typeface="Times New Roman" panose="02020503050405090304" pitchFamily="18" charset="0"/>
                <a:cs typeface="Times New Roman" panose="02020503050405090304" pitchFamily="18" charset="0"/>
              </a:rPr>
              <a:t>=0.33 will cause that 33% of the training data will be used for validation.</a:t>
            </a:r>
            <a:endParaRPr lang="en-US" sz="1400" dirty="0">
              <a:latin typeface="Times New Roman" panose="02020503050405090304" pitchFamily="18" charset="0"/>
              <a:cs typeface="Times New Roman" panose="02020503050405090304" pitchFamily="18" charset="0"/>
            </a:endParaRPr>
          </a:p>
          <a:p>
            <a:pPr indent="-228600" algn="just">
              <a:lnSpc>
                <a:spcPct val="90000"/>
              </a:lnSpc>
              <a:spcBef>
                <a:spcPts val="900"/>
              </a:spcBef>
              <a:buFont typeface="Arial" panose="020B0604020202090204" pitchFamily="34" charset="0"/>
              <a:buChar char="•"/>
            </a:pPr>
            <a:endParaRPr lang="en-US" sz="1400" dirty="0">
              <a:latin typeface="Times New Roman" panose="02020503050405090304" pitchFamily="18" charset="0"/>
              <a:cs typeface="Times New Roman" panose="02020503050405090304" pitchFamily="18" charset="0"/>
            </a:endParaRPr>
          </a:p>
          <a:p>
            <a:pPr indent="-228600" algn="just">
              <a:lnSpc>
                <a:spcPct val="90000"/>
              </a:lnSpc>
              <a:spcBef>
                <a:spcPts val="900"/>
              </a:spcBef>
              <a:buFont typeface="Arial" panose="020B0604020202090204" pitchFamily="34" charset="0"/>
              <a:buChar char="•"/>
            </a:pPr>
            <a:endParaRPr lang="en-US" sz="1400" dirty="0">
              <a:latin typeface="Times New Roman" panose="02020503050405090304" pitchFamily="18" charset="0"/>
              <a:cs typeface="Times New Roman" panose="02020503050405090304" pitchFamily="18" charset="0"/>
            </a:endParaRPr>
          </a:p>
          <a:p>
            <a:pPr indent="-228600" algn="just">
              <a:lnSpc>
                <a:spcPct val="90000"/>
              </a:lnSpc>
              <a:spcBef>
                <a:spcPts val="900"/>
              </a:spcBef>
              <a:buFont typeface="Arial" panose="020B0604020202090204" pitchFamily="34" charset="0"/>
              <a:buChar char="•"/>
            </a:pPr>
            <a:endParaRPr lang="en-US" sz="1400" dirty="0">
              <a:latin typeface="Times New Roman" panose="02020503050405090304" pitchFamily="18" charset="0"/>
              <a:cs typeface="Times New Roman" panose="02020503050405090304" pitchFamily="18" charset="0"/>
            </a:endParaRPr>
          </a:p>
        </p:txBody>
      </p:sp>
      <p:grpSp>
        <p:nvGrpSpPr>
          <p:cNvPr id="70" name="Group 60"/>
          <p:cNvGrpSpPr>
            <a:grpSpLocks noGrp="1" noRot="1" noChangeAspect="1" noMove="1" noResize="1" noUngrp="1"/>
          </p:cNvGrpSpPr>
          <p:nvPr/>
        </p:nvGrpSpPr>
        <p:grpSpPr>
          <a:xfrm>
            <a:off x="10290315" y="0"/>
            <a:ext cx="1901686" cy="4677439"/>
            <a:chOff x="10290315" y="0"/>
            <a:chExt cx="1901686" cy="4677439"/>
          </a:xfrm>
        </p:grpSpPr>
        <p:sp>
          <p:nvSpPr>
            <p:cNvPr id="71" name="Freeform 53"/>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55"/>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57"/>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4" name="Freeform 58"/>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75" name="Straight Connector 66"/>
          <p:cNvCxnSpPr>
            <a:cxnSpLocks noGrp="1" noRot="1" noChangeAspect="1" noMove="1" noResize="1" noEditPoints="1" noAdjustHandles="1" noChangeArrowheads="1" noChangeShapeType="1"/>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0" dirty="0"/>
              <a:t>Introduction</a:t>
            </a:r>
            <a:br>
              <a:rPr lang="en-US" dirty="0"/>
            </a:br>
            <a:endParaRPr lang="en-US" dirty="0"/>
          </a:p>
        </p:txBody>
      </p:sp>
      <p:sp>
        <p:nvSpPr>
          <p:cNvPr id="3" name="Content Placeholder 2"/>
          <p:cNvSpPr>
            <a:spLocks noGrp="1"/>
          </p:cNvSpPr>
          <p:nvPr>
            <p:ph idx="1"/>
          </p:nvPr>
        </p:nvSpPr>
        <p:spPr>
          <a:xfrm>
            <a:off x="565150" y="1452282"/>
            <a:ext cx="9587379" cy="4308946"/>
          </a:xfrm>
        </p:spPr>
        <p:txBody>
          <a:bodyPr>
            <a:normAutofit/>
          </a:bodyPr>
          <a:lstStyle/>
          <a:p>
            <a:pPr algn="just"/>
            <a:r>
              <a:rPr lang="en-US" sz="2000" dirty="0">
                <a:latin typeface="Times New Roman" panose="02020503050405090304" pitchFamily="18" charset="0"/>
                <a:cs typeface="Times New Roman" panose="02020503050405090304" pitchFamily="18" charset="0"/>
              </a:rPr>
              <a:t>The IMDB movie review dataset contains movie reviews as well as their binary sentiment polarity labels. The core dataset contains roughly 50,000 reviews, evenly divided across 25000 train and test sets. There are originally 25000 positive and negative label distributions in the dataset. To begin preparing the data, go to the following page and get the dataset:</a:t>
            </a:r>
            <a:endParaRPr lang="en-US" sz="2000" dirty="0">
              <a:latin typeface="Times New Roman" panose="02020503050405090304" pitchFamily="18" charset="0"/>
              <a:cs typeface="Times New Roman" panose="02020503050405090304" pitchFamily="18" charset="0"/>
            </a:endParaRPr>
          </a:p>
          <a:p>
            <a:pPr marL="0" indent="0" algn="just">
              <a:buNone/>
            </a:pPr>
            <a:r>
              <a:rPr lang="en-US" sz="2000" dirty="0">
                <a:latin typeface="Times New Roman" panose="02020503050405090304" pitchFamily="18" charset="0"/>
                <a:cs typeface="Times New Roman" panose="02020503050405090304" pitchFamily="18" charset="0"/>
              </a:rPr>
              <a:t>   </a:t>
            </a:r>
            <a:r>
              <a:rPr lang="en-US" sz="2000" dirty="0">
                <a:latin typeface="Times New Roman" panose="02020503050405090304" pitchFamily="18" charset="0"/>
                <a:cs typeface="Times New Roman" panose="02020503050405090304" pitchFamily="18" charset="0"/>
                <a:hlinkClick r:id="rId1"/>
              </a:rPr>
              <a:t>http://</a:t>
            </a:r>
            <a:r>
              <a:rPr lang="en-US" sz="2000" dirty="0" err="1">
                <a:latin typeface="Times New Roman" panose="02020503050405090304" pitchFamily="18" charset="0"/>
                <a:cs typeface="Times New Roman" panose="02020503050405090304" pitchFamily="18" charset="0"/>
                <a:hlinkClick r:id="rId1"/>
              </a:rPr>
              <a:t>ai.stanford.edu</a:t>
            </a:r>
            <a:r>
              <a:rPr lang="en-US" sz="2000" dirty="0">
                <a:latin typeface="Times New Roman" panose="02020503050405090304" pitchFamily="18" charset="0"/>
                <a:cs typeface="Times New Roman" panose="02020503050405090304" pitchFamily="18" charset="0"/>
                <a:hlinkClick r:id="rId1"/>
              </a:rPr>
              <a:t>/~</a:t>
            </a:r>
            <a:r>
              <a:rPr lang="en-US" sz="2000" dirty="0" err="1">
                <a:latin typeface="Times New Roman" panose="02020503050405090304" pitchFamily="18" charset="0"/>
                <a:cs typeface="Times New Roman" panose="02020503050405090304" pitchFamily="18" charset="0"/>
                <a:hlinkClick r:id="rId1"/>
              </a:rPr>
              <a:t>amaas</a:t>
            </a:r>
            <a:r>
              <a:rPr lang="en-US" sz="2000" dirty="0">
                <a:latin typeface="Times New Roman" panose="02020503050405090304" pitchFamily="18" charset="0"/>
                <a:cs typeface="Times New Roman" panose="02020503050405090304" pitchFamily="18" charset="0"/>
                <a:hlinkClick r:id="rId1"/>
              </a:rPr>
              <a:t>/data/sentiment/</a:t>
            </a:r>
            <a:endParaRPr lang="en-US" sz="2000" dirty="0">
              <a:latin typeface="Times New Roman" panose="02020503050405090304" pitchFamily="18" charset="0"/>
              <a:cs typeface="Times New Roman" panose="02020503050405090304" pitchFamily="18" charset="0"/>
            </a:endParaRPr>
          </a:p>
          <a:p>
            <a:pPr algn="just"/>
            <a:r>
              <a:rPr lang="en-US" sz="2000" dirty="0">
                <a:latin typeface="Times New Roman" panose="02020503050405090304" pitchFamily="18" charset="0"/>
                <a:cs typeface="Times New Roman" panose="02020503050405090304" pitchFamily="18" charset="0"/>
              </a:rPr>
              <a:t>This consists of the following files in the structure:</a:t>
            </a:r>
            <a:endParaRPr lang="en-US" sz="2000" dirty="0">
              <a:latin typeface="Times New Roman" panose="02020503050405090304" pitchFamily="18" charset="0"/>
              <a:cs typeface="Times New Roman" panose="02020503050405090304" pitchFamily="18" charset="0"/>
            </a:endParaRPr>
          </a:p>
          <a:p>
            <a:pPr algn="just"/>
            <a:r>
              <a:rPr lang="en-US" sz="2000" dirty="0">
                <a:latin typeface="Times New Roman" panose="02020503050405090304" pitchFamily="18" charset="0"/>
                <a:cs typeface="Times New Roman" panose="02020503050405090304" pitchFamily="18" charset="0"/>
              </a:rPr>
              <a:t>Test Folder</a:t>
            </a:r>
            <a:endParaRPr lang="en-US" sz="2000" dirty="0">
              <a:latin typeface="Times New Roman" panose="02020503050405090304" pitchFamily="18" charset="0"/>
              <a:cs typeface="Times New Roman" panose="02020503050405090304" pitchFamily="18" charset="0"/>
            </a:endParaRPr>
          </a:p>
          <a:p>
            <a:pPr algn="just"/>
            <a:r>
              <a:rPr lang="en-US" sz="2000" dirty="0">
                <a:latin typeface="Times New Roman" panose="02020503050405090304" pitchFamily="18" charset="0"/>
                <a:cs typeface="Times New Roman" panose="02020503050405090304" pitchFamily="18" charset="0"/>
              </a:rPr>
              <a:t>Train Folder</a:t>
            </a:r>
            <a:endParaRPr lang="en-US" sz="2000" dirty="0">
              <a:latin typeface="Times New Roman" panose="02020503050405090304" pitchFamily="18" charset="0"/>
              <a:cs typeface="Times New Roman" panose="02020503050405090304" pitchFamily="18" charset="0"/>
            </a:endParaRPr>
          </a:p>
          <a:p>
            <a:pPr algn="just"/>
            <a:r>
              <a:rPr lang="en-US" sz="2000" dirty="0" err="1">
                <a:latin typeface="Times New Roman" panose="02020503050405090304" pitchFamily="18" charset="0"/>
                <a:cs typeface="Times New Roman" panose="02020503050405090304" pitchFamily="18" charset="0"/>
              </a:rPr>
              <a:t>Imdb.vocab</a:t>
            </a:r>
            <a:endParaRPr lang="en-US" sz="2000" dirty="0">
              <a:latin typeface="Times New Roman" panose="02020503050405090304" pitchFamily="18" charset="0"/>
              <a:cs typeface="Times New Roman" panose="02020503050405090304" pitchFamily="18" charset="0"/>
            </a:endParaRPr>
          </a:p>
          <a:p>
            <a:pPr algn="just"/>
            <a:r>
              <a:rPr lang="en-US" sz="2000" dirty="0" err="1">
                <a:latin typeface="Times New Roman" panose="02020503050405090304" pitchFamily="18" charset="0"/>
                <a:cs typeface="Times New Roman" panose="02020503050405090304" pitchFamily="18" charset="0"/>
              </a:rPr>
              <a:t>README.txt</a:t>
            </a:r>
            <a:endParaRPr lang="en-US" sz="2000"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65150" y="770889"/>
            <a:ext cx="4541445" cy="1587449"/>
          </a:xfrm>
        </p:spPr>
        <p:txBody>
          <a:bodyPr>
            <a:normAutofit/>
          </a:bodyPr>
          <a:lstStyle/>
          <a:p>
            <a:pPr>
              <a:lnSpc>
                <a:spcPct val="90000"/>
              </a:lnSpc>
            </a:pPr>
            <a:r>
              <a:rPr lang="en-US" sz="3100" b="0" dirty="0"/>
              <a:t>Final evaluation of the model with Accuracy</a:t>
            </a:r>
            <a:br>
              <a:rPr lang="en-US" sz="3100" b="0" dirty="0"/>
            </a:br>
            <a:endParaRPr lang="en-US" sz="3100" dirty="0"/>
          </a:p>
        </p:txBody>
      </p:sp>
      <p:graphicFrame>
        <p:nvGraphicFramePr>
          <p:cNvPr id="6" name="Table 6"/>
          <p:cNvGraphicFramePr>
            <a:graphicFrameLocks noGrp="1"/>
          </p:cNvGraphicFramePr>
          <p:nvPr>
            <p:ph idx="1"/>
          </p:nvPr>
        </p:nvGraphicFramePr>
        <p:xfrm>
          <a:off x="5671745" y="1685658"/>
          <a:ext cx="5623782" cy="1587441"/>
        </p:xfrm>
        <a:graphic>
          <a:graphicData uri="http://schemas.openxmlformats.org/drawingml/2006/table">
            <a:tbl>
              <a:tblPr firstRow="1" bandRow="1">
                <a:tableStyleId>{5C22544A-7EE6-4342-B048-85BDC9FD1C3A}</a:tableStyleId>
              </a:tblPr>
              <a:tblGrid>
                <a:gridCol w="2811891"/>
                <a:gridCol w="2811891"/>
              </a:tblGrid>
              <a:tr h="529147">
                <a:tc>
                  <a:txBody>
                    <a:bodyPr/>
                    <a:lstStyle/>
                    <a:p>
                      <a:endParaRPr lang="en-US" dirty="0"/>
                    </a:p>
                  </a:txBody>
                  <a:tcPr/>
                </a:tc>
                <a:tc>
                  <a:txBody>
                    <a:bodyPr/>
                    <a:lstStyle/>
                    <a:p>
                      <a:r>
                        <a:rPr lang="en-US" dirty="0">
                          <a:ln>
                            <a:solidFill>
                              <a:schemeClr val="tx1"/>
                            </a:solidFill>
                          </a:ln>
                          <a:solidFill>
                            <a:schemeClr val="tx1"/>
                          </a:solidFill>
                        </a:rPr>
                        <a:t>Accuracy</a:t>
                      </a:r>
                      <a:endParaRPr lang="en-US" dirty="0">
                        <a:ln>
                          <a:solidFill>
                            <a:schemeClr val="tx1"/>
                          </a:solidFill>
                        </a:ln>
                        <a:solidFill>
                          <a:schemeClr val="tx1"/>
                        </a:solidFill>
                      </a:endParaRPr>
                    </a:p>
                  </a:txBody>
                  <a:tcPr/>
                </a:tc>
              </a:tr>
              <a:tr h="529147">
                <a:tc>
                  <a:txBody>
                    <a:bodyPr/>
                    <a:lstStyle/>
                    <a:p>
                      <a:r>
                        <a:rPr lang="en-US" dirty="0"/>
                        <a:t>Training Accuracy</a:t>
                      </a:r>
                      <a:endParaRPr lang="en-US" dirty="0"/>
                    </a:p>
                  </a:txBody>
                  <a:tcPr/>
                </a:tc>
                <a:tc>
                  <a:txBody>
                    <a:bodyPr/>
                    <a:lstStyle/>
                    <a:p>
                      <a:r>
                        <a:rPr lang="en-US" dirty="0"/>
                        <a:t>94.10%</a:t>
                      </a:r>
                      <a:endParaRPr lang="en-US" dirty="0"/>
                    </a:p>
                  </a:txBody>
                  <a:tcPr/>
                </a:tc>
              </a:tr>
              <a:tr h="529147">
                <a:tc>
                  <a:txBody>
                    <a:bodyPr/>
                    <a:lstStyle/>
                    <a:p>
                      <a:r>
                        <a:rPr lang="en-US" dirty="0"/>
                        <a:t>Testing Accuracy</a:t>
                      </a:r>
                      <a:endParaRPr lang="en-US" dirty="0"/>
                    </a:p>
                  </a:txBody>
                  <a:tcPr/>
                </a:tc>
                <a:tc>
                  <a:txBody>
                    <a:bodyPr/>
                    <a:lstStyle/>
                    <a:p>
                      <a:r>
                        <a:rPr lang="en-US" dirty="0"/>
                        <a:t>85.42%</a:t>
                      </a:r>
                      <a:endParaRPr lang="en-US" dirty="0"/>
                    </a:p>
                  </a:txBody>
                  <a:tcPr/>
                </a:tc>
              </a:tr>
            </a:tbl>
          </a:graphicData>
        </a:graphic>
      </p:graphicFrame>
      <p:grpSp>
        <p:nvGrpSpPr>
          <p:cNvPr id="14" name="Group 13"/>
          <p:cNvGrpSpPr>
            <a:grpSpLocks noGrp="1" noRot="1" noChangeAspect="1" noMove="1" noResize="1" noUngrp="1"/>
          </p:cNvGrpSpPr>
          <p:nvPr/>
        </p:nvGrpSpPr>
        <p:grpSpPr>
          <a:xfrm>
            <a:off x="10290315" y="0"/>
            <a:ext cx="1901686" cy="4677439"/>
            <a:chOff x="10290315" y="0"/>
            <a:chExt cx="1901686" cy="4677439"/>
          </a:xfrm>
        </p:grpSpPr>
        <p:sp>
          <p:nvSpPr>
            <p:cNvPr id="15" name="Freeform 53"/>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55"/>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57"/>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58"/>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20" name="Straight Connector 19"/>
          <p:cNvCxnSpPr>
            <a:cxnSpLocks noGrp="1" noRot="1" noChangeAspect="1" noMove="1" noResize="1" noEditPoints="1" noAdjustHandles="1" noChangeArrowheads="1" noChangeShapeType="1"/>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Graphical user interface, text&#10;&#10;Description automatically generated"/>
          <p:cNvPicPr>
            <a:picLocks noChangeAspect="1"/>
          </p:cNvPicPr>
          <p:nvPr/>
        </p:nvPicPr>
        <p:blipFill>
          <a:blip r:embed="rId1"/>
          <a:stretch>
            <a:fillRect/>
          </a:stretch>
        </p:blipFill>
        <p:spPr>
          <a:xfrm>
            <a:off x="565149" y="3771238"/>
            <a:ext cx="10730377" cy="2168769"/>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65150" y="770890"/>
            <a:ext cx="5995137" cy="1268984"/>
          </a:xfrm>
        </p:spPr>
        <p:txBody>
          <a:bodyPr>
            <a:normAutofit/>
          </a:bodyPr>
          <a:lstStyle/>
          <a:p>
            <a:r>
              <a:rPr lang="en-US" b="0" dirty="0">
                <a:latin typeface="Times New Roman" panose="02020503050405090304" pitchFamily="18" charset="0"/>
                <a:cs typeface="Times New Roman" panose="02020503050405090304" pitchFamily="18" charset="0"/>
              </a:rPr>
              <a:t>Comparison:-</a:t>
            </a:r>
            <a:endParaRPr lang="en-US" dirty="0"/>
          </a:p>
        </p:txBody>
      </p:sp>
      <p:sp>
        <p:nvSpPr>
          <p:cNvPr id="3" name="Content Placeholder 2"/>
          <p:cNvSpPr>
            <a:spLocks noGrp="1"/>
          </p:cNvSpPr>
          <p:nvPr>
            <p:ph idx="1"/>
          </p:nvPr>
        </p:nvSpPr>
        <p:spPr>
          <a:xfrm>
            <a:off x="565150" y="1828801"/>
            <a:ext cx="5995137" cy="4258309"/>
          </a:xfrm>
        </p:spPr>
        <p:txBody>
          <a:bodyPr>
            <a:noAutofit/>
          </a:bodyPr>
          <a:lstStyle/>
          <a:p>
            <a:pPr algn="just">
              <a:lnSpc>
                <a:spcPct val="90000"/>
              </a:lnSpc>
            </a:pPr>
            <a:r>
              <a:rPr lang="en-US" sz="1600" dirty="0">
                <a:latin typeface="Times New Roman" panose="02020503050405090304" pitchFamily="18" charset="0"/>
                <a:cs typeface="Times New Roman" panose="02020503050405090304" pitchFamily="18" charset="0"/>
              </a:rPr>
              <a:t>Gated Recurrent Units, In simple words, the GRU unit does not have to use a memory unit to control the flow of information like the LSTM unit. It can directly make use of the all-hidden states without any control. GRUs have fewer parameters and thus may train a bit faster or need less data to generalize. But, with large data, the LSTMs with higher expressiveness may lead to better results.</a:t>
            </a:r>
            <a:endParaRPr lang="en-US" sz="1600" dirty="0">
              <a:latin typeface="Times New Roman" panose="02020503050405090304" pitchFamily="18" charset="0"/>
              <a:cs typeface="Times New Roman" panose="02020503050405090304" pitchFamily="18" charset="0"/>
            </a:endParaRPr>
          </a:p>
          <a:p>
            <a:pPr algn="just">
              <a:lnSpc>
                <a:spcPct val="90000"/>
              </a:lnSpc>
            </a:pPr>
            <a:endParaRPr lang="en-US" sz="1600" dirty="0">
              <a:latin typeface="Times New Roman" panose="02020503050405090304" pitchFamily="18" charset="0"/>
              <a:cs typeface="Times New Roman" panose="02020503050405090304" pitchFamily="18" charset="0"/>
            </a:endParaRPr>
          </a:p>
          <a:p>
            <a:pPr algn="just">
              <a:lnSpc>
                <a:spcPct val="90000"/>
              </a:lnSpc>
            </a:pPr>
            <a:r>
              <a:rPr lang="en-US" sz="1600" dirty="0">
                <a:latin typeface="Times New Roman" panose="02020503050405090304" pitchFamily="18" charset="0"/>
                <a:cs typeface="Times New Roman" panose="02020503050405090304" pitchFamily="18" charset="0"/>
              </a:rPr>
              <a:t>They are almost similar to LSTMs except that they have two gates: reset gate and update gate. Reset gate determines how to combine new input to previous memory and update gate determines how much of the previous state to keep. Update gate in GRU is what input gate and forget gate were in LSTM. We don't have the second nonlinearity in GRU before calculating the output, neither they have the output gate.</a:t>
            </a:r>
            <a:endParaRPr lang="en-US" sz="1600" dirty="0">
              <a:latin typeface="Times New Roman" panose="02020503050405090304" pitchFamily="18" charset="0"/>
              <a:cs typeface="Times New Roman" panose="02020503050405090304" pitchFamily="18" charset="0"/>
            </a:endParaRPr>
          </a:p>
          <a:p>
            <a:pPr algn="just">
              <a:lnSpc>
                <a:spcPct val="90000"/>
              </a:lnSpc>
            </a:pPr>
            <a:r>
              <a:rPr lang="en-US" sz="1600" dirty="0">
                <a:latin typeface="Times New Roman" panose="02020503050405090304" pitchFamily="18" charset="0"/>
                <a:cs typeface="Times New Roman" panose="02020503050405090304" pitchFamily="18" charset="0"/>
              </a:rPr>
              <a:t>Choose LSTM if you are dealing with large sequences and accuracy is concerned, GRU is used when you have less memory consumption and want faster results.</a:t>
            </a:r>
            <a:endParaRPr lang="en-US" sz="1600" dirty="0">
              <a:latin typeface="Times New Roman" panose="02020503050405090304" pitchFamily="18" charset="0"/>
              <a:cs typeface="Times New Roman" panose="02020503050405090304" pitchFamily="18" charset="0"/>
            </a:endParaRPr>
          </a:p>
        </p:txBody>
      </p:sp>
      <p:pic>
        <p:nvPicPr>
          <p:cNvPr id="5" name="Picture 4" descr="Chart, bar chart&#10;&#10;Description automatically generated"/>
          <p:cNvPicPr>
            <a:picLocks noChangeAspect="1"/>
          </p:cNvPicPr>
          <p:nvPr/>
        </p:nvPicPr>
        <p:blipFill>
          <a:blip r:embed="rId1"/>
          <a:stretch>
            <a:fillRect/>
          </a:stretch>
        </p:blipFill>
        <p:spPr>
          <a:xfrm>
            <a:off x="7086600" y="1934412"/>
            <a:ext cx="4334439" cy="3968842"/>
          </a:xfrm>
          <a:prstGeom prst="rect">
            <a:avLst/>
          </a:prstGeom>
        </p:spPr>
      </p:pic>
      <p:grpSp>
        <p:nvGrpSpPr>
          <p:cNvPr id="25" name="Group 24"/>
          <p:cNvGrpSpPr>
            <a:grpSpLocks noGrp="1" noRot="1" noChangeAspect="1" noMove="1" noResize="1" noUngrp="1"/>
          </p:cNvGrpSpPr>
          <p:nvPr/>
        </p:nvGrpSpPr>
        <p:grpSpPr>
          <a:xfrm>
            <a:off x="10290315" y="0"/>
            <a:ext cx="1901686" cy="4677439"/>
            <a:chOff x="10290315" y="0"/>
            <a:chExt cx="1901686" cy="4677439"/>
          </a:xfrm>
        </p:grpSpPr>
        <p:sp>
          <p:nvSpPr>
            <p:cNvPr id="26" name="Freeform 37"/>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39"/>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41"/>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42"/>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1" name="Straight Connector 30"/>
          <p:cNvCxnSpPr>
            <a:cxnSpLocks noGrp="1" noRot="1" noChangeAspect="1" noMove="1" noResize="1" noEditPoints="1" noAdjustHandles="1" noChangeArrowheads="1" noChangeShapeType="1"/>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65150" y="770890"/>
            <a:ext cx="5995137" cy="1268984"/>
          </a:xfrm>
        </p:spPr>
        <p:txBody>
          <a:bodyPr>
            <a:normAutofit/>
          </a:bodyPr>
          <a:lstStyle/>
          <a:p>
            <a:r>
              <a:rPr lang="en-US" b="0" dirty="0">
                <a:latin typeface="Times New Roman" panose="02020503050405090304" pitchFamily="18" charset="0"/>
                <a:cs typeface="Times New Roman" panose="02020503050405090304" pitchFamily="18" charset="0"/>
              </a:rPr>
              <a:t>Comparison:-</a:t>
            </a:r>
            <a:endParaRPr lang="en-US" b="0" dirty="0">
              <a:latin typeface="Times New Roman" panose="02020503050405090304" pitchFamily="18" charset="0"/>
              <a:cs typeface="Times New Roman" panose="02020503050405090304" pitchFamily="18" charset="0"/>
            </a:endParaRPr>
          </a:p>
        </p:txBody>
      </p:sp>
      <p:sp>
        <p:nvSpPr>
          <p:cNvPr id="3" name="Content Placeholder 2"/>
          <p:cNvSpPr>
            <a:spLocks noGrp="1"/>
          </p:cNvSpPr>
          <p:nvPr>
            <p:ph idx="1"/>
          </p:nvPr>
        </p:nvSpPr>
        <p:spPr>
          <a:xfrm>
            <a:off x="565150" y="2160016"/>
            <a:ext cx="5995137" cy="3601212"/>
          </a:xfrm>
        </p:spPr>
        <p:txBody>
          <a:bodyPr>
            <a:normAutofit/>
          </a:bodyPr>
          <a:lstStyle/>
          <a:p>
            <a:pPr algn="just">
              <a:lnSpc>
                <a:spcPct val="90000"/>
              </a:lnSpc>
            </a:pPr>
            <a:r>
              <a:rPr lang="en-US" sz="2000" dirty="0">
                <a:latin typeface="Times New Roman" panose="02020503050405090304" pitchFamily="18" charset="0"/>
                <a:cs typeface="Times New Roman" panose="02020503050405090304" pitchFamily="18" charset="0"/>
              </a:rPr>
              <a:t>In terms of model training speed, GRU is 29.29% faster than LSTM for processing the same dataset; and in terms of performance, GRU performance will surpass LSTM in the scenario of long text and small dataset, and inferior to LSTM in other scenarios.</a:t>
            </a:r>
            <a:endParaRPr lang="en-US" sz="2000" dirty="0">
              <a:latin typeface="Times New Roman" panose="02020503050405090304" pitchFamily="18" charset="0"/>
              <a:cs typeface="Times New Roman" panose="02020503050405090304" pitchFamily="18" charset="0"/>
            </a:endParaRPr>
          </a:p>
          <a:p>
            <a:pPr algn="just">
              <a:lnSpc>
                <a:spcPct val="90000"/>
              </a:lnSpc>
            </a:pPr>
            <a:r>
              <a:rPr lang="en-US" sz="2000" dirty="0">
                <a:latin typeface="Times New Roman" panose="02020503050405090304" pitchFamily="18" charset="0"/>
                <a:cs typeface="Times New Roman" panose="02020503050405090304" pitchFamily="18" charset="0"/>
              </a:rPr>
              <a:t>GRU is less complex than LSTM because it has a smaller number of gates (The key difference between GRU and LSTM is that GRU's bag has two gates that are reset and update while LSTM has three gates that are input, output, forget.). If the dataset is small, then GRU is preferred otherwise LSTM for the larger dataset.</a:t>
            </a:r>
            <a:endParaRPr lang="en-US" sz="2000" dirty="0">
              <a:latin typeface="Times New Roman" panose="02020503050405090304" pitchFamily="18" charset="0"/>
              <a:cs typeface="Times New Roman" panose="02020503050405090304" pitchFamily="18" charset="0"/>
            </a:endParaRPr>
          </a:p>
          <a:p>
            <a:pPr algn="just">
              <a:lnSpc>
                <a:spcPct val="90000"/>
              </a:lnSpc>
            </a:pPr>
            <a:endParaRPr lang="en-US" sz="2000" dirty="0">
              <a:latin typeface="Times New Roman" panose="02020503050405090304" pitchFamily="18" charset="0"/>
              <a:cs typeface="Times New Roman" panose="02020503050405090304" pitchFamily="18" charset="0"/>
            </a:endParaRPr>
          </a:p>
        </p:txBody>
      </p:sp>
      <p:pic>
        <p:nvPicPr>
          <p:cNvPr id="5" name="Picture 4" descr="Diagram&#10;&#10;Description automatically generated"/>
          <p:cNvPicPr>
            <a:picLocks noChangeAspect="1"/>
          </p:cNvPicPr>
          <p:nvPr/>
        </p:nvPicPr>
        <p:blipFill>
          <a:blip r:embed="rId1"/>
          <a:stretch>
            <a:fillRect/>
          </a:stretch>
        </p:blipFill>
        <p:spPr>
          <a:xfrm>
            <a:off x="6884894" y="1934412"/>
            <a:ext cx="4536145" cy="3445737"/>
          </a:xfrm>
          <a:prstGeom prst="rect">
            <a:avLst/>
          </a:prstGeom>
        </p:spPr>
      </p:pic>
      <p:grpSp>
        <p:nvGrpSpPr>
          <p:cNvPr id="12" name="Group 11"/>
          <p:cNvGrpSpPr>
            <a:grpSpLocks noGrp="1" noRot="1" noChangeAspect="1" noMove="1" noResize="1" noUngrp="1"/>
          </p:cNvGrpSpPr>
          <p:nvPr/>
        </p:nvGrpSpPr>
        <p:grpSpPr>
          <a:xfrm>
            <a:off x="10290315" y="0"/>
            <a:ext cx="1901686" cy="4677439"/>
            <a:chOff x="10290315" y="0"/>
            <a:chExt cx="1901686" cy="4677439"/>
          </a:xfrm>
        </p:grpSpPr>
        <p:sp>
          <p:nvSpPr>
            <p:cNvPr id="13" name="Freeform 37"/>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39"/>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41"/>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42"/>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8" name="Straight Connector 17"/>
          <p:cNvCxnSpPr>
            <a:cxnSpLocks noGrp="1" noRot="1" noChangeAspect="1" noMove="1" noResize="1" noEditPoints="1" noAdjustHandles="1" noChangeArrowheads="1" noChangeShapeType="1"/>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150" y="770890"/>
            <a:ext cx="7335835" cy="883098"/>
          </a:xfrm>
        </p:spPr>
        <p:txBody>
          <a:bodyPr>
            <a:normAutofit/>
          </a:bodyPr>
          <a:lstStyle/>
          <a:p>
            <a:r>
              <a:rPr lang="en-US" sz="3200" b="0" dirty="0">
                <a:latin typeface="Times New Roman" panose="02020503050405090304" pitchFamily="18" charset="0"/>
                <a:cs typeface="Times New Roman" panose="02020503050405090304" pitchFamily="18" charset="0"/>
              </a:rPr>
              <a:t>What Next?</a:t>
            </a:r>
            <a:endParaRPr lang="en-US" sz="3200" b="0" dirty="0">
              <a:latin typeface="Times New Roman" panose="02020503050405090304" pitchFamily="18" charset="0"/>
              <a:cs typeface="Times New Roman" panose="02020503050405090304" pitchFamily="18" charset="0"/>
            </a:endParaRPr>
          </a:p>
        </p:txBody>
      </p:sp>
      <p:sp>
        <p:nvSpPr>
          <p:cNvPr id="3" name="Content Placeholder 2"/>
          <p:cNvSpPr>
            <a:spLocks noGrp="1"/>
          </p:cNvSpPr>
          <p:nvPr>
            <p:ph idx="1"/>
          </p:nvPr>
        </p:nvSpPr>
        <p:spPr>
          <a:xfrm>
            <a:off x="565150" y="1653988"/>
            <a:ext cx="9493250" cy="4107240"/>
          </a:xfrm>
        </p:spPr>
        <p:txBody>
          <a:bodyPr>
            <a:normAutofit fontScale="92500" lnSpcReduction="20000"/>
          </a:bodyPr>
          <a:lstStyle/>
          <a:p>
            <a:pPr algn="just"/>
            <a:r>
              <a:rPr lang="en-US" sz="2200" dirty="0">
                <a:latin typeface="Times New Roman" panose="02020503050405090304" pitchFamily="18" charset="0"/>
                <a:cs typeface="Times New Roman" panose="02020503050405090304" pitchFamily="18" charset="0"/>
              </a:rPr>
              <a:t>We are Implementing </a:t>
            </a:r>
            <a:r>
              <a:rPr lang="en-US" sz="2200" dirty="0" err="1">
                <a:latin typeface="Times New Roman" panose="02020503050405090304" pitchFamily="18" charset="0"/>
                <a:cs typeface="Times New Roman" panose="02020503050405090304" pitchFamily="18" charset="0"/>
              </a:rPr>
              <a:t>GloVe</a:t>
            </a:r>
            <a:r>
              <a:rPr lang="en-US" sz="2200" dirty="0">
                <a:latin typeface="Times New Roman" panose="02020503050405090304" pitchFamily="18" charset="0"/>
                <a:cs typeface="Times New Roman" panose="02020503050405090304" pitchFamily="18" charset="0"/>
              </a:rPr>
              <a:t> Encoding on same dataset.</a:t>
            </a:r>
            <a:endParaRPr lang="en-US" sz="2200" dirty="0">
              <a:latin typeface="Times New Roman" panose="02020503050405090304" pitchFamily="18" charset="0"/>
              <a:cs typeface="Times New Roman" panose="02020503050405090304" pitchFamily="18" charset="0"/>
            </a:endParaRPr>
          </a:p>
          <a:p>
            <a:pPr algn="just"/>
            <a:r>
              <a:rPr lang="en-US" sz="2200" dirty="0" err="1">
                <a:latin typeface="Times New Roman" panose="02020503050405090304" pitchFamily="18" charset="0"/>
                <a:cs typeface="Times New Roman" panose="02020503050405090304" pitchFamily="18" charset="0"/>
              </a:rPr>
              <a:t>GloVe</a:t>
            </a:r>
            <a:r>
              <a:rPr lang="en-US" sz="2200" dirty="0">
                <a:latin typeface="Times New Roman" panose="02020503050405090304" pitchFamily="18" charset="0"/>
                <a:cs typeface="Times New Roman" panose="02020503050405090304" pitchFamily="18" charset="0"/>
              </a:rPr>
              <a:t> is </a:t>
            </a:r>
            <a:r>
              <a:rPr lang="en-US" sz="2200" b="1" dirty="0">
                <a:latin typeface="Times New Roman" panose="02020503050405090304" pitchFamily="18" charset="0"/>
                <a:cs typeface="Times New Roman" panose="02020503050405090304" pitchFamily="18" charset="0"/>
              </a:rPr>
              <a:t>an unsupervised learning algorithm for obtaining vector representations for words</a:t>
            </a:r>
            <a:r>
              <a:rPr lang="en-US" sz="2200" dirty="0">
                <a:latin typeface="Times New Roman" panose="02020503050405090304" pitchFamily="18" charset="0"/>
                <a:cs typeface="Times New Roman" panose="02020503050405090304" pitchFamily="18" charset="0"/>
              </a:rPr>
              <a:t>. Training is performed on aggregated global word-word co-occurrence statistics from a corpus, and the resulting representations showcase interesting linear substructures of the word vector space.</a:t>
            </a:r>
            <a:endParaRPr lang="en-US" sz="2200" dirty="0">
              <a:latin typeface="Times New Roman" panose="02020503050405090304" pitchFamily="18" charset="0"/>
              <a:cs typeface="Times New Roman" panose="02020503050405090304" pitchFamily="18" charset="0"/>
            </a:endParaRPr>
          </a:p>
          <a:p>
            <a:pPr algn="just"/>
            <a:r>
              <a:rPr lang="en-US" sz="2200" dirty="0">
                <a:latin typeface="Times New Roman" panose="02020503050405090304" pitchFamily="18" charset="0"/>
                <a:cs typeface="Times New Roman" panose="02020503050405090304" pitchFamily="18" charset="0"/>
              </a:rPr>
              <a:t>How does </a:t>
            </a:r>
            <a:r>
              <a:rPr lang="en-US" sz="2200" dirty="0" err="1">
                <a:latin typeface="Times New Roman" panose="02020503050405090304" pitchFamily="18" charset="0"/>
                <a:cs typeface="Times New Roman" panose="02020503050405090304" pitchFamily="18" charset="0"/>
              </a:rPr>
              <a:t>GloVe</a:t>
            </a:r>
            <a:r>
              <a:rPr lang="en-US" sz="2200" dirty="0">
                <a:latin typeface="Times New Roman" panose="02020503050405090304" pitchFamily="18" charset="0"/>
                <a:cs typeface="Times New Roman" panose="02020503050405090304" pitchFamily="18" charset="0"/>
              </a:rPr>
              <a:t> embed work?</a:t>
            </a:r>
            <a:endParaRPr lang="en-US" sz="2200" dirty="0">
              <a:latin typeface="Times New Roman" panose="02020503050405090304" pitchFamily="18" charset="0"/>
              <a:cs typeface="Times New Roman" panose="02020503050405090304" pitchFamily="18" charset="0"/>
            </a:endParaRPr>
          </a:p>
          <a:p>
            <a:pPr marL="0" indent="0" algn="just">
              <a:buNone/>
            </a:pPr>
            <a:r>
              <a:rPr lang="en-US" sz="2200" dirty="0">
                <a:latin typeface="Times New Roman" panose="02020503050405090304" pitchFamily="18" charset="0"/>
                <a:cs typeface="Times New Roman" panose="02020503050405090304" pitchFamily="18" charset="0"/>
              </a:rPr>
              <a:t>The basic idea behind the </a:t>
            </a:r>
            <a:r>
              <a:rPr lang="en-US" sz="2200" dirty="0" err="1">
                <a:latin typeface="Times New Roman" panose="02020503050405090304" pitchFamily="18" charset="0"/>
                <a:cs typeface="Times New Roman" panose="02020503050405090304" pitchFamily="18" charset="0"/>
              </a:rPr>
              <a:t>GloVe</a:t>
            </a:r>
            <a:r>
              <a:rPr lang="en-US" sz="2200" dirty="0">
                <a:latin typeface="Times New Roman" panose="02020503050405090304" pitchFamily="18" charset="0"/>
                <a:cs typeface="Times New Roman" panose="02020503050405090304" pitchFamily="18" charset="0"/>
              </a:rPr>
              <a:t> word embedding is to derive the relationship between the words from statistics. Unlike the occurrence matrix, the co-occurrence matrix tells you how often a particular word pair occurs together. Each value in the co-occurrence matrix represents a pair of words occurring together.</a:t>
            </a:r>
            <a:endParaRPr lang="en-US" sz="2200" dirty="0">
              <a:latin typeface="Times New Roman" panose="02020503050405090304" pitchFamily="18" charset="0"/>
              <a:cs typeface="Times New Roman" panose="02020503050405090304" pitchFamily="18" charset="0"/>
            </a:endParaRPr>
          </a:p>
          <a:p>
            <a:pPr marL="0" indent="0" algn="just">
              <a:buNone/>
            </a:pPr>
            <a:br>
              <a:rPr lang="en-US" dirty="0"/>
            </a:br>
            <a:endParaRPr lang="en-US" dirty="0"/>
          </a:p>
          <a:p>
            <a:pPr marL="0" indent="0" algn="just">
              <a:buNone/>
            </a:pPr>
            <a:r>
              <a:rPr lang="en-US" dirty="0"/>
              <a:t> </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150" y="280670"/>
            <a:ext cx="7335520" cy="1005840"/>
          </a:xfrm>
        </p:spPr>
        <p:txBody>
          <a:bodyPr/>
          <a:lstStyle/>
          <a:p>
            <a:r>
              <a:rPr lang="en-US"/>
              <a:t>Glove Encoding </a:t>
            </a:r>
            <a:endParaRPr lang="en-US"/>
          </a:p>
        </p:txBody>
      </p:sp>
      <p:sp>
        <p:nvSpPr>
          <p:cNvPr id="3" name="Content Placeholder 2"/>
          <p:cNvSpPr>
            <a:spLocks noGrp="1"/>
          </p:cNvSpPr>
          <p:nvPr>
            <p:ph idx="1"/>
          </p:nvPr>
        </p:nvSpPr>
        <p:spPr>
          <a:xfrm>
            <a:off x="565150" y="1287145"/>
            <a:ext cx="9820910" cy="4474210"/>
          </a:xfrm>
        </p:spPr>
        <p:txBody>
          <a:bodyPr>
            <a:normAutofit/>
          </a:bodyPr>
          <a:lstStyle/>
          <a:p>
            <a:r>
              <a:rPr lang="en-US" sz="2000">
                <a:latin typeface="Times New Roman Regular" panose="02020503050405090304" charset="0"/>
                <a:cs typeface="Times New Roman Regular" panose="02020503050405090304" charset="0"/>
              </a:rPr>
              <a:t>GloVe stands for global vectors for word representation. It is an unsupervised learning algorithm.</a:t>
            </a:r>
            <a:endParaRPr lang="en-US" sz="2000">
              <a:latin typeface="Times New Roman Regular" panose="02020503050405090304" charset="0"/>
              <a:cs typeface="Times New Roman Regular" panose="02020503050405090304" charset="0"/>
            </a:endParaRPr>
          </a:p>
          <a:p>
            <a:r>
              <a:rPr lang="en-US" sz="2000">
                <a:latin typeface="Times New Roman Regular" panose="02020503050405090304" charset="0"/>
                <a:cs typeface="Times New Roman Regular" panose="02020503050405090304" charset="0"/>
              </a:rPr>
              <a:t>Word embeddings are basically a form of word representation that bridges the human understanding of language to that of a machine.</a:t>
            </a:r>
            <a:endParaRPr lang="en-US" sz="2000">
              <a:latin typeface="Times New Roman Regular" panose="02020503050405090304" charset="0"/>
              <a:cs typeface="Times New Roman Regular" panose="02020503050405090304" charset="0"/>
            </a:endParaRPr>
          </a:p>
          <a:p>
            <a:pPr marL="0" indent="0">
              <a:buNone/>
            </a:pPr>
            <a:endParaRPr lang="en-US" sz="2000">
              <a:latin typeface="Times New Roman Regular" panose="02020503050405090304" charset="0"/>
              <a:cs typeface="Times New Roman Regular" panose="02020503050405090304" charset="0"/>
            </a:endParaRPr>
          </a:p>
          <a:p>
            <a:r>
              <a:rPr lang="en-US" sz="2000">
                <a:latin typeface="Times New Roman Regular" panose="02020503050405090304" charset="0"/>
                <a:cs typeface="Times New Roman Regular" panose="02020503050405090304" charset="0"/>
              </a:rPr>
              <a:t>The basic idea behind the GloVe word embedding is to derive the relationship between the words from statistics. Unlike the occurrence matrix, the co-occurrence matrix tells you how often a particular word pair occurs together. Each value in the co-occurrence matrix represents a pair of words occurring together.</a:t>
            </a:r>
            <a:endParaRPr lang="en-US" sz="2000">
              <a:latin typeface="Times New Roman Regular" panose="02020503050405090304" charset="0"/>
              <a:cs typeface="Times New Roman Regular" panose="0202050305040509030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Libraries Used for Glove Model</a:t>
            </a:r>
            <a:endParaRPr lang="en-US"/>
          </a:p>
        </p:txBody>
      </p:sp>
      <p:sp>
        <p:nvSpPr>
          <p:cNvPr id="6" name="Content Placeholder 5"/>
          <p:cNvSpPr>
            <a:spLocks noGrp="1"/>
          </p:cNvSpPr>
          <p:nvPr>
            <p:ph idx="1"/>
          </p:nvPr>
        </p:nvSpPr>
        <p:spPr>
          <a:xfrm>
            <a:off x="565150" y="1522095"/>
            <a:ext cx="11007090" cy="4443730"/>
          </a:xfrm>
        </p:spPr>
        <p:txBody>
          <a:bodyPr/>
          <a:lstStyle/>
          <a:p>
            <a:r>
              <a:rPr lang="en-US" sz="1400">
                <a:latin typeface="Times New Roman Regular" panose="02020503050405090304" charset="0"/>
                <a:cs typeface="Times New Roman Regular" panose="02020503050405090304" charset="0"/>
              </a:rPr>
              <a:t>Dense layer is the regular deeply connected neural network layer. It is most common and frequently used layer.</a:t>
            </a:r>
            <a:endParaRPr lang="en-US" sz="1400">
              <a:latin typeface="Times New Roman Regular" panose="02020503050405090304" charset="0"/>
              <a:cs typeface="Times New Roman Regular" panose="02020503050405090304" charset="0"/>
            </a:endParaRPr>
          </a:p>
          <a:p>
            <a:r>
              <a:rPr lang="en-US" sz="1400">
                <a:latin typeface="Times New Roman Regular" panose="02020503050405090304" charset="0"/>
                <a:cs typeface="Times New Roman Regular" panose="02020503050405090304" charset="0"/>
              </a:rPr>
              <a:t>The function of the dropout layer is just to add noise so the model learns to generalize better.</a:t>
            </a:r>
            <a:endParaRPr lang="en-US" sz="1400">
              <a:latin typeface="Times New Roman Regular" panose="02020503050405090304" charset="0"/>
              <a:cs typeface="Times New Roman Regular" panose="02020503050405090304" charset="0"/>
            </a:endParaRPr>
          </a:p>
          <a:p>
            <a:r>
              <a:rPr lang="en-US" sz="1400">
                <a:latin typeface="Times New Roman Regular" panose="02020503050405090304" charset="0"/>
                <a:cs typeface="Times New Roman Regular" panose="02020503050405090304" charset="0"/>
              </a:rPr>
              <a:t>At learning time, this simply consists in learning one regressor or binary classifier per class. In doing so, one needs to convert multi-class labels to binary labels (belong or does not belong to the class). LabelBinarizer makes this process easy with the transform method.</a:t>
            </a:r>
            <a:endParaRPr lang="en-US" sz="1400">
              <a:latin typeface="Times New Roman Regular" panose="02020503050405090304" charset="0"/>
              <a:cs typeface="Times New Roman Regular" panose="02020503050405090304" charset="0"/>
            </a:endParaRPr>
          </a:p>
          <a:p>
            <a:r>
              <a:rPr lang="en-US" sz="1400">
                <a:latin typeface="Times New Roman Regular" panose="02020503050405090304" charset="0"/>
                <a:cs typeface="Times New Roman Regular" panose="02020503050405090304" charset="0"/>
              </a:rPr>
              <a:t>The Tokenizer class of Keras is used for vectorizing a text corpus.</a:t>
            </a:r>
            <a:endParaRPr lang="en-US"/>
          </a:p>
          <a:p>
            <a:endParaRPr lang="en-US"/>
          </a:p>
        </p:txBody>
      </p:sp>
      <p:pic>
        <p:nvPicPr>
          <p:cNvPr id="7" name="Content Placeholder 3" descr="Screen Shot 2022-04-20 at 4.59.05 PM"/>
          <p:cNvPicPr>
            <a:picLocks noChangeAspect="1"/>
          </p:cNvPicPr>
          <p:nvPr/>
        </p:nvPicPr>
        <p:blipFill>
          <a:blip r:embed="rId1"/>
          <a:stretch>
            <a:fillRect/>
          </a:stretch>
        </p:blipFill>
        <p:spPr>
          <a:xfrm>
            <a:off x="735965" y="3364230"/>
            <a:ext cx="9023350" cy="239712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46351" y="433545"/>
            <a:ext cx="11139854" cy="930447"/>
          </a:xfrm>
        </p:spPr>
        <p:txBody>
          <a:bodyPr vert="horz" lIns="91440" tIns="45720" rIns="91440" bIns="45720" rtlCol="0" anchor="b">
            <a:normAutofit/>
          </a:bodyPr>
          <a:lstStyle/>
          <a:p>
            <a:pPr algn="ctr">
              <a:lnSpc>
                <a:spcPct val="90000"/>
              </a:lnSpc>
            </a:pPr>
            <a:r>
              <a:rPr lang="en-US" sz="5400">
                <a:solidFill>
                  <a:srgbClr val="FFFFFF"/>
                </a:solidFill>
              </a:rPr>
              <a:t>Dataset and Stopwords</a:t>
            </a:r>
            <a:endParaRPr lang="en-US" sz="5400">
              <a:solidFill>
                <a:srgbClr val="FFFFFF"/>
              </a:solidFill>
            </a:endParaRPr>
          </a:p>
        </p:txBody>
      </p:sp>
      <p:cxnSp>
        <p:nvCxnSpPr>
          <p:cNvPr id="12" name="Straight Connector 11"/>
          <p:cNvCxnSpPr>
            <a:cxnSpLocks noGrp="1" noRot="1" noChangeAspect="1" noMove="1" noResize="1" noEditPoints="1" noAdjustHandles="1" noChangeArrowheads="1" noChangeShapeType="1"/>
          </p:cNvCxnSpPr>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descr="Screen Shot 2022-04-20 at 5.03.43 PM"/>
          <p:cNvPicPr>
            <a:picLocks noGrp="1" noChangeAspect="1"/>
          </p:cNvPicPr>
          <p:nvPr>
            <p:ph idx="1"/>
          </p:nvPr>
        </p:nvPicPr>
        <p:blipFill>
          <a:blip r:embed="rId1"/>
          <a:stretch>
            <a:fillRect/>
          </a:stretch>
        </p:blipFill>
        <p:spPr>
          <a:xfrm>
            <a:off x="331567" y="2427407"/>
            <a:ext cx="5455917" cy="3996459"/>
          </a:xfrm>
          <a:prstGeom prst="rect">
            <a:avLst/>
          </a:prstGeom>
        </p:spPr>
      </p:pic>
      <p:cxnSp>
        <p:nvCxnSpPr>
          <p:cNvPr id="14" name="Straight Connector 13"/>
          <p:cNvCxnSpPr>
            <a:cxnSpLocks noGrp="1" noRot="1" noChangeAspect="1" noMove="1" noResize="1" noEditPoints="1" noAdjustHandles="1" noChangeArrowheads="1" noChangeShapeType="1"/>
          </p:cNvCxnSpPr>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4" descr="Screen Shot 2022-04-20 at 5.03.53 PM"/>
          <p:cNvPicPr>
            <a:picLocks noChangeAspect="1"/>
          </p:cNvPicPr>
          <p:nvPr/>
        </p:nvPicPr>
        <p:blipFill>
          <a:blip r:embed="rId2"/>
          <a:stretch>
            <a:fillRect/>
          </a:stretch>
        </p:blipFill>
        <p:spPr>
          <a:xfrm>
            <a:off x="6445073" y="3839126"/>
            <a:ext cx="5455917" cy="1173021"/>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p:cNvSpPr>
            <a:spLocks noGrp="1" noRot="1" noChangeAspect="1" noMove="1" noResize="1" noEditPoints="1" noAdjustHandles="1" noChangeArrowheads="1" noChangeShapeType="1" noTextEdit="1"/>
          </p:cNvSpPr>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a:spLocks noGrp="1" noRot="1" noChangeAspect="1" noMove="1" noResize="1" noEditPoints="1" noAdjustHandles="1" noChangeArrowheads="1" noChangeShapeType="1" noTextEdit="1"/>
          </p:cNvSpPr>
          <p:nvPr/>
        </p:nvSpPr>
        <p:spPr>
          <a:xfrm>
            <a:off x="-9611" y="-1"/>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4672" y="338328"/>
            <a:ext cx="5011473" cy="1773936"/>
          </a:xfrm>
        </p:spPr>
        <p:txBody>
          <a:bodyPr>
            <a:normAutofit/>
          </a:bodyPr>
          <a:lstStyle/>
          <a:p>
            <a:r>
              <a:rPr lang="en-US" sz="3600" dirty="0">
                <a:solidFill>
                  <a:schemeClr val="tx2"/>
                </a:solidFill>
              </a:rPr>
              <a:t>Representation of Dataset with Stop words </a:t>
            </a:r>
            <a:endParaRPr lang="en-US" sz="3600" dirty="0">
              <a:solidFill>
                <a:schemeClr val="tx2"/>
              </a:solidFill>
            </a:endParaRPr>
          </a:p>
        </p:txBody>
      </p:sp>
      <p:grpSp>
        <p:nvGrpSpPr>
          <p:cNvPr id="18" name="Group 17"/>
          <p:cNvGrpSpPr>
            <a:grpSpLocks noGrp="1" noRot="1" noChangeAspect="1" noMove="1" noResize="1" noUngrp="1"/>
          </p:cNvGrpSpPr>
          <p:nvPr/>
        </p:nvGrpSpPr>
        <p:grpSpPr>
          <a:xfrm rot="16200000" flipH="1">
            <a:off x="-179919" y="170310"/>
            <a:ext cx="2514948" cy="2174333"/>
            <a:chOff x="-305" y="-4155"/>
            <a:chExt cx="2514948" cy="2174333"/>
          </a:xfrm>
        </p:grpSpPr>
        <p:sp>
          <p:nvSpPr>
            <p:cNvPr id="19" name="Freeform: Shape 18"/>
            <p:cNvSpPr/>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p:cNvSpPr/>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p:cNvSpPr/>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p:cNvSpPr/>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Content Placeholder 10"/>
          <p:cNvSpPr>
            <a:spLocks noGrp="1"/>
          </p:cNvSpPr>
          <p:nvPr>
            <p:ph idx="1"/>
          </p:nvPr>
        </p:nvSpPr>
        <p:spPr>
          <a:xfrm>
            <a:off x="6355641" y="338328"/>
            <a:ext cx="5029200" cy="1773936"/>
          </a:xfrm>
        </p:spPr>
        <p:txBody>
          <a:bodyPr anchor="ctr">
            <a:normAutofit/>
          </a:bodyPr>
          <a:lstStyle/>
          <a:p>
            <a:r>
              <a:rPr lang="en-US" sz="1800" dirty="0">
                <a:latin typeface="Times New Roman" panose="02020503050405090304" pitchFamily="18" charset="0"/>
                <a:cs typeface="Times New Roman" panose="02020503050405090304" pitchFamily="18" charset="0"/>
              </a:rPr>
              <a:t>The words which are generally filtered out before processing a natural language are called stop words.</a:t>
            </a:r>
            <a:endParaRPr lang="en-US" sz="1800" dirty="0">
              <a:solidFill>
                <a:schemeClr val="tx2"/>
              </a:solidFill>
              <a:latin typeface="Times New Roman" panose="02020503050405090304" pitchFamily="18" charset="0"/>
              <a:cs typeface="Times New Roman" panose="02020503050405090304" pitchFamily="18" charset="0"/>
            </a:endParaRPr>
          </a:p>
        </p:txBody>
      </p:sp>
      <p:pic>
        <p:nvPicPr>
          <p:cNvPr id="7" name="Picture 6" descr="Text&#10;&#10;Description automatically generated"/>
          <p:cNvPicPr>
            <a:picLocks noChangeAspect="1"/>
          </p:cNvPicPr>
          <p:nvPr/>
        </p:nvPicPr>
        <p:blipFill>
          <a:blip r:embed="rId1"/>
          <a:stretch>
            <a:fillRect/>
          </a:stretch>
        </p:blipFill>
        <p:spPr>
          <a:xfrm>
            <a:off x="669999" y="3627000"/>
            <a:ext cx="5166360" cy="2169871"/>
          </a:xfrm>
          <a:prstGeom prst="rect">
            <a:avLst/>
          </a:prstGeom>
        </p:spPr>
      </p:pic>
      <p:pic>
        <p:nvPicPr>
          <p:cNvPr id="5" name="Content Placeholder 4" descr="A screenshot of a computer&#10;&#10;Description automatically generated with medium confidence"/>
          <p:cNvPicPr>
            <a:picLocks noChangeAspect="1"/>
          </p:cNvPicPr>
          <p:nvPr/>
        </p:nvPicPr>
        <p:blipFill>
          <a:blip r:embed="rId2"/>
          <a:stretch>
            <a:fillRect/>
          </a:stretch>
        </p:blipFill>
        <p:spPr>
          <a:xfrm>
            <a:off x="6355641" y="3627000"/>
            <a:ext cx="5166360" cy="216987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p:cNvSpPr>
            <a:spLocks noGrp="1" noRot="1" noChangeAspect="1" noMove="1" noResize="1" noEditPoints="1" noAdjustHandles="1" noChangeArrowheads="1" noChangeShapeType="1" noTextEdit="1"/>
          </p:cNvSpPr>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a:spLocks noGrp="1" noRot="1" noChangeAspect="1" noMove="1" noResize="1" noEditPoints="1" noAdjustHandles="1" noChangeArrowheads="1" noChangeShapeType="1" noTextEdit="1"/>
          </p:cNvSpPr>
          <p:nvPr/>
        </p:nvSpPr>
        <p:spPr>
          <a:xfrm>
            <a:off x="-9611" y="-1"/>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4672" y="338328"/>
            <a:ext cx="5011473" cy="1773936"/>
          </a:xfrm>
        </p:spPr>
        <p:txBody>
          <a:bodyPr>
            <a:normAutofit/>
          </a:bodyPr>
          <a:lstStyle/>
          <a:p>
            <a:r>
              <a:rPr lang="en-US" sz="3600">
                <a:solidFill>
                  <a:schemeClr val="tx2"/>
                </a:solidFill>
              </a:rPr>
              <a:t>Model Architecture and Summary.</a:t>
            </a:r>
            <a:endParaRPr lang="en-US" sz="3600">
              <a:solidFill>
                <a:schemeClr val="tx2"/>
              </a:solidFill>
            </a:endParaRPr>
          </a:p>
        </p:txBody>
      </p:sp>
      <p:grpSp>
        <p:nvGrpSpPr>
          <p:cNvPr id="16" name="Group 15"/>
          <p:cNvGrpSpPr>
            <a:grpSpLocks noGrp="1" noRot="1" noChangeAspect="1" noMove="1" noResize="1" noUngrp="1"/>
          </p:cNvGrpSpPr>
          <p:nvPr/>
        </p:nvGrpSpPr>
        <p:grpSpPr>
          <a:xfrm rot="16200000" flipH="1">
            <a:off x="-179919" y="170310"/>
            <a:ext cx="2514948" cy="2174333"/>
            <a:chOff x="-305" y="-4155"/>
            <a:chExt cx="2514948" cy="2174333"/>
          </a:xfrm>
        </p:grpSpPr>
        <p:sp>
          <p:nvSpPr>
            <p:cNvPr id="17" name="Freeform: Shape 16"/>
            <p:cNvSpPr/>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p:cNvSpPr/>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p:cNvSpPr/>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0" name="Freeform: Shape 19"/>
            <p:cNvSpPr/>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Content Placeholder 2"/>
          <p:cNvSpPr>
            <a:spLocks noGrp="1"/>
          </p:cNvSpPr>
          <p:nvPr>
            <p:ph idx="1"/>
          </p:nvPr>
        </p:nvSpPr>
        <p:spPr>
          <a:xfrm>
            <a:off x="6355641" y="338328"/>
            <a:ext cx="5029200" cy="1773936"/>
          </a:xfrm>
        </p:spPr>
        <p:txBody>
          <a:bodyPr anchor="ctr">
            <a:normAutofit/>
          </a:bodyPr>
          <a:lstStyle/>
          <a:p>
            <a:r>
              <a:rPr lang="en-US" sz="1800">
                <a:solidFill>
                  <a:schemeClr val="tx2"/>
                </a:solidFill>
                <a:latin typeface="Times New Roman" panose="02020503050405090304" pitchFamily="18" charset="0"/>
                <a:cs typeface="Times New Roman" panose="02020503050405090304" pitchFamily="18" charset="0"/>
              </a:rPr>
              <a:t>This function defines our model architecture, first, we use the embedding layer to map the words to their GloVe vectors, and then those vectors are input to the LSTM layers followed by a Dense layer with ‘sigmoid’ activation.</a:t>
            </a:r>
            <a:endParaRPr lang="en-US" sz="1800">
              <a:solidFill>
                <a:schemeClr val="tx2"/>
              </a:solidFill>
              <a:latin typeface="Times New Roman" panose="02020503050405090304" pitchFamily="18" charset="0"/>
              <a:cs typeface="Times New Roman" panose="02020503050405090304" pitchFamily="18" charset="0"/>
            </a:endParaRPr>
          </a:p>
          <a:p>
            <a:endParaRPr lang="en-US" sz="1800">
              <a:solidFill>
                <a:schemeClr val="tx2"/>
              </a:solidFill>
            </a:endParaRPr>
          </a:p>
        </p:txBody>
      </p:sp>
      <p:pic>
        <p:nvPicPr>
          <p:cNvPr id="7" name="Picture 6" descr="Text&#10;&#10;Description automatically generated"/>
          <p:cNvPicPr>
            <a:picLocks noChangeAspect="1"/>
          </p:cNvPicPr>
          <p:nvPr/>
        </p:nvPicPr>
        <p:blipFill>
          <a:blip r:embed="rId1"/>
          <a:stretch>
            <a:fillRect/>
          </a:stretch>
        </p:blipFill>
        <p:spPr>
          <a:xfrm>
            <a:off x="411480" y="1935480"/>
            <a:ext cx="4681614" cy="4124194"/>
          </a:xfrm>
          <a:prstGeom prst="rect">
            <a:avLst/>
          </a:prstGeom>
        </p:spPr>
      </p:pic>
      <p:pic>
        <p:nvPicPr>
          <p:cNvPr id="5" name="Picture 4" descr="Text&#10;&#10;Description automatically generated"/>
          <p:cNvPicPr>
            <a:picLocks noChangeAspect="1"/>
          </p:cNvPicPr>
          <p:nvPr/>
        </p:nvPicPr>
        <p:blipFill>
          <a:blip r:embed="rId2"/>
          <a:stretch>
            <a:fillRect/>
          </a:stretch>
        </p:blipFill>
        <p:spPr>
          <a:xfrm>
            <a:off x="5816146" y="2514951"/>
            <a:ext cx="5220322" cy="3544723"/>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p:cNvSpPr>
            <a:spLocks noGrp="1" noRot="1" noChangeAspect="1" noMove="1" noResize="1" noEditPoints="1" noAdjustHandles="1" noChangeArrowheads="1" noChangeShapeType="1" noTextEdit="1"/>
          </p:cNvSpPr>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a:spLocks noGrp="1" noRot="1" noChangeAspect="1" noMove="1" noResize="1" noEditPoints="1" noAdjustHandles="1" noChangeArrowheads="1" noChangeShapeType="1" noTextEdit="1"/>
          </p:cNvSpPr>
          <p:nvPr/>
        </p:nvSpPr>
        <p:spPr>
          <a:xfrm>
            <a:off x="-9611" y="-1"/>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a:grpSpLocks noGrp="1" noRot="1" noChangeAspect="1" noMove="1" noResize="1" noUngrp="1"/>
          </p:cNvGrpSpPr>
          <p:nvPr/>
        </p:nvGrpSpPr>
        <p:grpSpPr>
          <a:xfrm>
            <a:off x="-19221" y="69891"/>
            <a:ext cx="5409178" cy="6482325"/>
            <a:chOff x="-19221" y="69891"/>
            <a:chExt cx="5409178" cy="6482325"/>
          </a:xfrm>
        </p:grpSpPr>
        <p:sp>
          <p:nvSpPr>
            <p:cNvPr id="19" name="Freeform: Shape 18"/>
            <p:cNvSpPr/>
            <p:nvPr/>
          </p:nvSpPr>
          <p:spPr>
            <a:xfrm>
              <a:off x="-19220" y="231851"/>
              <a:ext cx="5380971" cy="6158554"/>
            </a:xfrm>
            <a:custGeom>
              <a:avLst/>
              <a:gdLst>
                <a:gd name="connsiteX0" fmla="*/ 2369925 w 5380971"/>
                <a:gd name="connsiteY0" fmla="*/ 1452 h 6158554"/>
                <a:gd name="connsiteX1" fmla="*/ 2674292 w 5380971"/>
                <a:gd name="connsiteY1" fmla="*/ 5969 h 6158554"/>
                <a:gd name="connsiteX2" fmla="*/ 3277239 w 5380971"/>
                <a:gd name="connsiteY2" fmla="*/ 99590 h 6158554"/>
                <a:gd name="connsiteX3" fmla="*/ 3850935 w 5380971"/>
                <a:gd name="connsiteY3" fmla="*/ 316872 h 6158554"/>
                <a:gd name="connsiteX4" fmla="*/ 4359245 w 5380971"/>
                <a:gd name="connsiteY4" fmla="*/ 662333 h 6158554"/>
                <a:gd name="connsiteX5" fmla="*/ 4765689 w 5380971"/>
                <a:gd name="connsiteY5" fmla="*/ 1120048 h 6158554"/>
                <a:gd name="connsiteX6" fmla="*/ 4809507 w 5380971"/>
                <a:gd name="connsiteY6" fmla="*/ 1182613 h 6158554"/>
                <a:gd name="connsiteX7" fmla="*/ 4851517 w 5380971"/>
                <a:gd name="connsiteY7" fmla="*/ 1246306 h 6158554"/>
                <a:gd name="connsiteX8" fmla="*/ 4892286 w 5380971"/>
                <a:gd name="connsiteY8" fmla="*/ 1310678 h 6158554"/>
                <a:gd name="connsiteX9" fmla="*/ 4931587 w 5380971"/>
                <a:gd name="connsiteY9" fmla="*/ 1375953 h 6158554"/>
                <a:gd name="connsiteX10" fmla="*/ 5075124 w 5380971"/>
                <a:gd name="connsiteY10" fmla="*/ 1644507 h 6158554"/>
                <a:gd name="connsiteX11" fmla="*/ 5271626 w 5380971"/>
                <a:gd name="connsiteY11" fmla="*/ 2218203 h 6158554"/>
                <a:gd name="connsiteX12" fmla="*/ 5317703 w 5380971"/>
                <a:gd name="connsiteY12" fmla="*/ 2516684 h 6158554"/>
                <a:gd name="connsiteX13" fmla="*/ 5347630 w 5380971"/>
                <a:gd name="connsiteY13" fmla="*/ 2815391 h 6158554"/>
                <a:gd name="connsiteX14" fmla="*/ 5371458 w 5380971"/>
                <a:gd name="connsiteY14" fmla="*/ 3114097 h 6158554"/>
                <a:gd name="connsiteX15" fmla="*/ 5376315 w 5380971"/>
                <a:gd name="connsiteY15" fmla="*/ 3188971 h 6158554"/>
                <a:gd name="connsiteX16" fmla="*/ 5378461 w 5380971"/>
                <a:gd name="connsiteY16" fmla="*/ 3227481 h 6158554"/>
                <a:gd name="connsiteX17" fmla="*/ 5380041 w 5380971"/>
                <a:gd name="connsiteY17" fmla="*/ 3266669 h 6158554"/>
                <a:gd name="connsiteX18" fmla="*/ 5377896 w 5380971"/>
                <a:gd name="connsiteY18" fmla="*/ 3424548 h 6158554"/>
                <a:gd name="connsiteX19" fmla="*/ 5217080 w 5380971"/>
                <a:gd name="connsiteY19" fmla="*/ 4044661 h 6158554"/>
                <a:gd name="connsiteX20" fmla="*/ 4859649 w 5380971"/>
                <a:gd name="connsiteY20" fmla="*/ 4571265 h 6158554"/>
                <a:gd name="connsiteX21" fmla="*/ 4641802 w 5380971"/>
                <a:gd name="connsiteY21" fmla="*/ 4790806 h 6158554"/>
                <a:gd name="connsiteX22" fmla="*/ 4414695 w 5380971"/>
                <a:gd name="connsiteY22" fmla="*/ 4990358 h 6158554"/>
                <a:gd name="connsiteX23" fmla="*/ 3953365 w 5380971"/>
                <a:gd name="connsiteY23" fmla="*/ 5349935 h 6158554"/>
                <a:gd name="connsiteX24" fmla="*/ 3837271 w 5380971"/>
                <a:gd name="connsiteY24" fmla="*/ 5437683 h 6158554"/>
                <a:gd name="connsiteX25" fmla="*/ 3718014 w 5380971"/>
                <a:gd name="connsiteY25" fmla="*/ 5525996 h 6158554"/>
                <a:gd name="connsiteX26" fmla="*/ 3595821 w 5380971"/>
                <a:gd name="connsiteY26" fmla="*/ 5613180 h 6158554"/>
                <a:gd name="connsiteX27" fmla="*/ 3469788 w 5380971"/>
                <a:gd name="connsiteY27" fmla="*/ 5697880 h 6158554"/>
                <a:gd name="connsiteX28" fmla="*/ 3205188 w 5380971"/>
                <a:gd name="connsiteY28" fmla="*/ 5856889 h 6158554"/>
                <a:gd name="connsiteX29" fmla="*/ 2920598 w 5380971"/>
                <a:gd name="connsiteY29" fmla="*/ 5992069 h 6158554"/>
                <a:gd name="connsiteX30" fmla="*/ 2301276 w 5380971"/>
                <a:gd name="connsiteY30" fmla="*/ 6147577 h 6158554"/>
                <a:gd name="connsiteX31" fmla="*/ 2141815 w 5380971"/>
                <a:gd name="connsiteY31" fmla="*/ 6157628 h 6158554"/>
                <a:gd name="connsiteX32" fmla="*/ 2101950 w 5380971"/>
                <a:gd name="connsiteY32" fmla="*/ 6158531 h 6158554"/>
                <a:gd name="connsiteX33" fmla="*/ 2062198 w 5380971"/>
                <a:gd name="connsiteY33" fmla="*/ 6158306 h 6158554"/>
                <a:gd name="connsiteX34" fmla="*/ 2022558 w 5380971"/>
                <a:gd name="connsiteY34" fmla="*/ 6157853 h 6158554"/>
                <a:gd name="connsiteX35" fmla="*/ 1984048 w 5380971"/>
                <a:gd name="connsiteY35" fmla="*/ 6156385 h 6158554"/>
                <a:gd name="connsiteX36" fmla="*/ 1676420 w 5380971"/>
                <a:gd name="connsiteY36" fmla="*/ 6131879 h 6158554"/>
                <a:gd name="connsiteX37" fmla="*/ 1370712 w 5380971"/>
                <a:gd name="connsiteY37" fmla="*/ 6077898 h 6158554"/>
                <a:gd name="connsiteX38" fmla="*/ 1070425 w 5380971"/>
                <a:gd name="connsiteY38" fmla="*/ 5993311 h 6158554"/>
                <a:gd name="connsiteX39" fmla="*/ 495598 w 5380971"/>
                <a:gd name="connsiteY39" fmla="*/ 5738987 h 6158554"/>
                <a:gd name="connsiteX40" fmla="*/ 11118 w 5380971"/>
                <a:gd name="connsiteY40" fmla="*/ 5343046 h 6158554"/>
                <a:gd name="connsiteX41" fmla="*/ 0 w 5380971"/>
                <a:gd name="connsiteY41" fmla="*/ 5330343 h 6158554"/>
                <a:gd name="connsiteX42" fmla="*/ 0 w 5380971"/>
                <a:gd name="connsiteY42" fmla="*/ 4710800 h 6158554"/>
                <a:gd name="connsiteX43" fmla="*/ 122158 w 5380971"/>
                <a:gd name="connsiteY43" fmla="*/ 4852227 h 6158554"/>
                <a:gd name="connsiteX44" fmla="*/ 313438 w 5380971"/>
                <a:gd name="connsiteY44" fmla="*/ 5049308 h 6158554"/>
                <a:gd name="connsiteX45" fmla="*/ 512086 w 5380971"/>
                <a:gd name="connsiteY45" fmla="*/ 5232936 h 6158554"/>
                <a:gd name="connsiteX46" fmla="*/ 720108 w 5380971"/>
                <a:gd name="connsiteY46" fmla="*/ 5402222 h 6158554"/>
                <a:gd name="connsiteX47" fmla="*/ 1184825 w 5380971"/>
                <a:gd name="connsiteY47" fmla="*/ 5669985 h 6158554"/>
                <a:gd name="connsiteX48" fmla="*/ 1444796 w 5380971"/>
                <a:gd name="connsiteY48" fmla="*/ 5745650 h 6158554"/>
                <a:gd name="connsiteX49" fmla="*/ 1511426 w 5380971"/>
                <a:gd name="connsiteY49" fmla="*/ 5758976 h 6158554"/>
                <a:gd name="connsiteX50" fmla="*/ 1578621 w 5380971"/>
                <a:gd name="connsiteY50" fmla="*/ 5770157 h 6158554"/>
                <a:gd name="connsiteX51" fmla="*/ 1714253 w 5380971"/>
                <a:gd name="connsiteY51" fmla="*/ 5786193 h 6158554"/>
                <a:gd name="connsiteX52" fmla="*/ 1782464 w 5380971"/>
                <a:gd name="connsiteY52" fmla="*/ 5791387 h 6158554"/>
                <a:gd name="connsiteX53" fmla="*/ 1850901 w 5380971"/>
                <a:gd name="connsiteY53" fmla="*/ 5795001 h 6158554"/>
                <a:gd name="connsiteX54" fmla="*/ 1919564 w 5380971"/>
                <a:gd name="connsiteY54" fmla="*/ 5796583 h 6158554"/>
                <a:gd name="connsiteX55" fmla="*/ 1988340 w 5380971"/>
                <a:gd name="connsiteY55" fmla="*/ 5796244 h 6158554"/>
                <a:gd name="connsiteX56" fmla="*/ 2022784 w 5380971"/>
                <a:gd name="connsiteY56" fmla="*/ 5795905 h 6158554"/>
                <a:gd name="connsiteX57" fmla="*/ 2055986 w 5380971"/>
                <a:gd name="connsiteY57" fmla="*/ 5794437 h 6158554"/>
                <a:gd name="connsiteX58" fmla="*/ 2089076 w 5380971"/>
                <a:gd name="connsiteY58" fmla="*/ 5792743 h 6158554"/>
                <a:gd name="connsiteX59" fmla="*/ 2122052 w 5380971"/>
                <a:gd name="connsiteY59" fmla="*/ 5790032 h 6158554"/>
                <a:gd name="connsiteX60" fmla="*/ 2252828 w 5380971"/>
                <a:gd name="connsiteY60" fmla="*/ 5773883 h 6158554"/>
                <a:gd name="connsiteX61" fmla="*/ 2750973 w 5380971"/>
                <a:gd name="connsiteY61" fmla="*/ 5610357 h 6158554"/>
                <a:gd name="connsiteX62" fmla="*/ 3211173 w 5380971"/>
                <a:gd name="connsiteY62" fmla="*/ 5323621 h 6158554"/>
                <a:gd name="connsiteX63" fmla="*/ 3322750 w 5380971"/>
                <a:gd name="connsiteY63" fmla="*/ 5239374 h 6158554"/>
                <a:gd name="connsiteX64" fmla="*/ 3434328 w 5380971"/>
                <a:gd name="connsiteY64" fmla="*/ 5152303 h 6158554"/>
                <a:gd name="connsiteX65" fmla="*/ 3660306 w 5380971"/>
                <a:gd name="connsiteY65" fmla="*/ 4971611 h 6158554"/>
                <a:gd name="connsiteX66" fmla="*/ 4124797 w 5380971"/>
                <a:gd name="connsiteY66" fmla="*/ 4621859 h 6158554"/>
                <a:gd name="connsiteX67" fmla="*/ 4557554 w 5380971"/>
                <a:gd name="connsiteY67" fmla="*/ 4274027 h 6158554"/>
                <a:gd name="connsiteX68" fmla="*/ 4903579 w 5380971"/>
                <a:gd name="connsiteY68" fmla="*/ 3875375 h 6158554"/>
                <a:gd name="connsiteX69" fmla="*/ 5021481 w 5380971"/>
                <a:gd name="connsiteY69" fmla="*/ 3643638 h 6158554"/>
                <a:gd name="connsiteX70" fmla="*/ 5093306 w 5380971"/>
                <a:gd name="connsiteY70" fmla="*/ 3390443 h 6158554"/>
                <a:gd name="connsiteX71" fmla="*/ 5113182 w 5380971"/>
                <a:gd name="connsiteY71" fmla="*/ 3257634 h 6158554"/>
                <a:gd name="connsiteX72" fmla="*/ 5116457 w 5380971"/>
                <a:gd name="connsiteY72" fmla="*/ 3223980 h 6158554"/>
                <a:gd name="connsiteX73" fmla="*/ 5118941 w 5380971"/>
                <a:gd name="connsiteY73" fmla="*/ 3189649 h 6158554"/>
                <a:gd name="connsiteX74" fmla="*/ 5122555 w 5380971"/>
                <a:gd name="connsiteY74" fmla="*/ 3118727 h 6158554"/>
                <a:gd name="connsiteX75" fmla="*/ 5116344 w 5380971"/>
                <a:gd name="connsiteY75" fmla="*/ 2835154 h 6158554"/>
                <a:gd name="connsiteX76" fmla="*/ 5076479 w 5380971"/>
                <a:gd name="connsiteY76" fmla="*/ 2555081 h 6158554"/>
                <a:gd name="connsiteX77" fmla="*/ 5008832 w 5380971"/>
                <a:gd name="connsiteY77" fmla="*/ 2281785 h 6158554"/>
                <a:gd name="connsiteX78" fmla="*/ 4834126 w 5380971"/>
                <a:gd name="connsiteY78" fmla="*/ 1751566 h 6158554"/>
                <a:gd name="connsiteX79" fmla="*/ 4715095 w 5380971"/>
                <a:gd name="connsiteY79" fmla="*/ 1499840 h 6158554"/>
                <a:gd name="connsiteX80" fmla="*/ 4680425 w 5380971"/>
                <a:gd name="connsiteY80" fmla="*/ 1439534 h 6158554"/>
                <a:gd name="connsiteX81" fmla="*/ 4643947 w 5380971"/>
                <a:gd name="connsiteY81" fmla="*/ 1380357 h 6158554"/>
                <a:gd name="connsiteX82" fmla="*/ 4605325 w 5380971"/>
                <a:gd name="connsiteY82" fmla="*/ 1322536 h 6158554"/>
                <a:gd name="connsiteX83" fmla="*/ 4565008 w 5380971"/>
                <a:gd name="connsiteY83" fmla="*/ 1265957 h 6158554"/>
                <a:gd name="connsiteX84" fmla="*/ 4183296 w 5380971"/>
                <a:gd name="connsiteY84" fmla="*/ 867644 h 6158554"/>
                <a:gd name="connsiteX85" fmla="*/ 3723774 w 5380971"/>
                <a:gd name="connsiteY85" fmla="*/ 567469 h 6158554"/>
                <a:gd name="connsiteX86" fmla="*/ 3206656 w 5380971"/>
                <a:gd name="connsiteY86" fmla="*/ 378985 h 6158554"/>
                <a:gd name="connsiteX87" fmla="*/ 2657917 w 5380971"/>
                <a:gd name="connsiteY87" fmla="*/ 300836 h 6158554"/>
                <a:gd name="connsiteX88" fmla="*/ 2101837 w 5380971"/>
                <a:gd name="connsiteY88" fmla="*/ 320712 h 6158554"/>
                <a:gd name="connsiteX89" fmla="*/ 1556034 w 5380971"/>
                <a:gd name="connsiteY89" fmla="*/ 435451 h 6158554"/>
                <a:gd name="connsiteX90" fmla="*/ 1033947 w 5380971"/>
                <a:gd name="connsiteY90" fmla="*/ 635116 h 6158554"/>
                <a:gd name="connsiteX91" fmla="*/ 101012 w 5380971"/>
                <a:gd name="connsiteY91" fmla="*/ 1248565 h 6158554"/>
                <a:gd name="connsiteX92" fmla="*/ 0 w 5380971"/>
                <a:gd name="connsiteY92" fmla="*/ 1348112 h 6158554"/>
                <a:gd name="connsiteX93" fmla="*/ 0 w 5380971"/>
                <a:gd name="connsiteY93" fmla="*/ 968874 h 6158554"/>
                <a:gd name="connsiteX94" fmla="*/ 138873 w 5380971"/>
                <a:gd name="connsiteY94" fmla="*/ 845566 h 6158554"/>
                <a:gd name="connsiteX95" fmla="*/ 380746 w 5380971"/>
                <a:gd name="connsiteY95" fmla="*/ 663462 h 6158554"/>
                <a:gd name="connsiteX96" fmla="*/ 904188 w 5380971"/>
                <a:gd name="connsiteY96" fmla="*/ 359222 h 6158554"/>
                <a:gd name="connsiteX97" fmla="*/ 2066151 w 5380971"/>
                <a:gd name="connsiteY97" fmla="*/ 23699 h 6158554"/>
                <a:gd name="connsiteX98" fmla="*/ 2369925 w 5380971"/>
                <a:gd name="connsiteY98" fmla="*/ 1452 h 615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5380971" h="6158554">
                  <a:moveTo>
                    <a:pt x="2369925" y="1452"/>
                  </a:moveTo>
                  <a:cubicBezTo>
                    <a:pt x="2471494" y="-1484"/>
                    <a:pt x="2573161" y="40"/>
                    <a:pt x="2674292" y="5969"/>
                  </a:cubicBezTo>
                  <a:cubicBezTo>
                    <a:pt x="2876893" y="18279"/>
                    <a:pt x="3079381" y="48431"/>
                    <a:pt x="3277239" y="99590"/>
                  </a:cubicBezTo>
                  <a:cubicBezTo>
                    <a:pt x="3475096" y="150635"/>
                    <a:pt x="3668324" y="222912"/>
                    <a:pt x="3850935" y="316872"/>
                  </a:cubicBezTo>
                  <a:cubicBezTo>
                    <a:pt x="4033322" y="410832"/>
                    <a:pt x="4205995" y="525684"/>
                    <a:pt x="4359245" y="662333"/>
                  </a:cubicBezTo>
                  <a:cubicBezTo>
                    <a:pt x="4512607" y="798868"/>
                    <a:pt x="4647448" y="954376"/>
                    <a:pt x="4765689" y="1120048"/>
                  </a:cubicBezTo>
                  <a:lnTo>
                    <a:pt x="4809507" y="1182613"/>
                  </a:lnTo>
                  <a:lnTo>
                    <a:pt x="4851517" y="1246306"/>
                  </a:lnTo>
                  <a:cubicBezTo>
                    <a:pt x="4865069" y="1267764"/>
                    <a:pt x="4878960" y="1289108"/>
                    <a:pt x="4892286" y="1310678"/>
                  </a:cubicBezTo>
                  <a:lnTo>
                    <a:pt x="4931587" y="1375953"/>
                  </a:lnTo>
                  <a:cubicBezTo>
                    <a:pt x="4982971" y="1463589"/>
                    <a:pt x="5031419" y="1552918"/>
                    <a:pt x="5075124" y="1644507"/>
                  </a:cubicBezTo>
                  <a:cubicBezTo>
                    <a:pt x="5162759" y="1827683"/>
                    <a:pt x="5230293" y="2020459"/>
                    <a:pt x="5271626" y="2218203"/>
                  </a:cubicBezTo>
                  <a:cubicBezTo>
                    <a:pt x="5292180" y="2317132"/>
                    <a:pt x="5306522" y="2416852"/>
                    <a:pt x="5317703" y="2516684"/>
                  </a:cubicBezTo>
                  <a:cubicBezTo>
                    <a:pt x="5329109" y="2616404"/>
                    <a:pt x="5338256" y="2716010"/>
                    <a:pt x="5347630" y="2815391"/>
                  </a:cubicBezTo>
                  <a:cubicBezTo>
                    <a:pt x="5356552" y="2914884"/>
                    <a:pt x="5364457" y="3014378"/>
                    <a:pt x="5371458" y="3114097"/>
                  </a:cubicBezTo>
                  <a:lnTo>
                    <a:pt x="5376315" y="3188971"/>
                  </a:lnTo>
                  <a:cubicBezTo>
                    <a:pt x="5377218" y="3201281"/>
                    <a:pt x="5377783" y="3214494"/>
                    <a:pt x="5378461" y="3227481"/>
                  </a:cubicBezTo>
                  <a:cubicBezTo>
                    <a:pt x="5379138" y="3240468"/>
                    <a:pt x="5379816" y="3253569"/>
                    <a:pt x="5380041" y="3266669"/>
                  </a:cubicBezTo>
                  <a:cubicBezTo>
                    <a:pt x="5381736" y="3318957"/>
                    <a:pt x="5381171" y="3371696"/>
                    <a:pt x="5377896" y="3424548"/>
                  </a:cubicBezTo>
                  <a:cubicBezTo>
                    <a:pt x="5365699" y="3636071"/>
                    <a:pt x="5308894" y="3849175"/>
                    <a:pt x="5217080" y="4044661"/>
                  </a:cubicBezTo>
                  <a:cubicBezTo>
                    <a:pt x="5125492" y="4240712"/>
                    <a:pt x="4999233" y="4416660"/>
                    <a:pt x="4859649" y="4571265"/>
                  </a:cubicBezTo>
                  <a:cubicBezTo>
                    <a:pt x="4789856" y="4648850"/>
                    <a:pt x="4716563" y="4721578"/>
                    <a:pt x="4641802" y="4790806"/>
                  </a:cubicBezTo>
                  <a:cubicBezTo>
                    <a:pt x="4567040" y="4860033"/>
                    <a:pt x="4491263" y="4926664"/>
                    <a:pt x="4414695" y="4990358"/>
                  </a:cubicBezTo>
                  <a:cubicBezTo>
                    <a:pt x="4261897" y="5118310"/>
                    <a:pt x="4105711" y="5234969"/>
                    <a:pt x="3953365" y="5349935"/>
                  </a:cubicBezTo>
                  <a:lnTo>
                    <a:pt x="3837271" y="5437683"/>
                  </a:lnTo>
                  <a:cubicBezTo>
                    <a:pt x="3797970" y="5467159"/>
                    <a:pt x="3758331" y="5496860"/>
                    <a:pt x="3718014" y="5525996"/>
                  </a:cubicBezTo>
                  <a:cubicBezTo>
                    <a:pt x="3677810" y="5555246"/>
                    <a:pt x="3637154" y="5584382"/>
                    <a:pt x="3595821" y="5613180"/>
                  </a:cubicBezTo>
                  <a:cubicBezTo>
                    <a:pt x="3554375" y="5641752"/>
                    <a:pt x="3512590" y="5670098"/>
                    <a:pt x="3469788" y="5697880"/>
                  </a:cubicBezTo>
                  <a:cubicBezTo>
                    <a:pt x="3384637" y="5753555"/>
                    <a:pt x="3296776" y="5807537"/>
                    <a:pt x="3205188" y="5856889"/>
                  </a:cubicBezTo>
                  <a:cubicBezTo>
                    <a:pt x="3113712" y="5906466"/>
                    <a:pt x="3019075" y="5952542"/>
                    <a:pt x="2920598" y="5992069"/>
                  </a:cubicBezTo>
                  <a:cubicBezTo>
                    <a:pt x="2724547" y="6072251"/>
                    <a:pt x="2513928" y="6126346"/>
                    <a:pt x="2301276" y="6147577"/>
                  </a:cubicBezTo>
                  <a:cubicBezTo>
                    <a:pt x="2248085" y="6152659"/>
                    <a:pt x="2194893" y="6156498"/>
                    <a:pt x="2141815" y="6157628"/>
                  </a:cubicBezTo>
                  <a:lnTo>
                    <a:pt x="2101950" y="6158531"/>
                  </a:lnTo>
                  <a:cubicBezTo>
                    <a:pt x="2088737" y="6158644"/>
                    <a:pt x="2075411" y="6158306"/>
                    <a:pt x="2062198" y="6158306"/>
                  </a:cubicBezTo>
                  <a:lnTo>
                    <a:pt x="2022558" y="6157853"/>
                  </a:lnTo>
                  <a:lnTo>
                    <a:pt x="1984048" y="6156385"/>
                  </a:lnTo>
                  <a:cubicBezTo>
                    <a:pt x="1881506" y="6153111"/>
                    <a:pt x="1778737" y="6144979"/>
                    <a:pt x="1676420" y="6131879"/>
                  </a:cubicBezTo>
                  <a:cubicBezTo>
                    <a:pt x="1573991" y="6119457"/>
                    <a:pt x="1471787" y="6101613"/>
                    <a:pt x="1370712" y="6077898"/>
                  </a:cubicBezTo>
                  <a:cubicBezTo>
                    <a:pt x="1269751" y="6053955"/>
                    <a:pt x="1169579" y="6025610"/>
                    <a:pt x="1070425" y="5993311"/>
                  </a:cubicBezTo>
                  <a:cubicBezTo>
                    <a:pt x="872454" y="5928149"/>
                    <a:pt x="676742" y="5847064"/>
                    <a:pt x="495598" y="5738987"/>
                  </a:cubicBezTo>
                  <a:cubicBezTo>
                    <a:pt x="314342" y="5631136"/>
                    <a:pt x="152509" y="5494375"/>
                    <a:pt x="11118" y="5343046"/>
                  </a:cubicBezTo>
                  <a:lnTo>
                    <a:pt x="0" y="5330343"/>
                  </a:lnTo>
                  <a:lnTo>
                    <a:pt x="0" y="4710800"/>
                  </a:lnTo>
                  <a:lnTo>
                    <a:pt x="122158" y="4852227"/>
                  </a:lnTo>
                  <a:cubicBezTo>
                    <a:pt x="184751" y="4920058"/>
                    <a:pt x="248841" y="4985558"/>
                    <a:pt x="313438" y="5049308"/>
                  </a:cubicBezTo>
                  <a:cubicBezTo>
                    <a:pt x="378374" y="5112776"/>
                    <a:pt x="444440" y="5174099"/>
                    <a:pt x="512086" y="5232936"/>
                  </a:cubicBezTo>
                  <a:cubicBezTo>
                    <a:pt x="579733" y="5291775"/>
                    <a:pt x="648622" y="5348692"/>
                    <a:pt x="720108" y="5402222"/>
                  </a:cubicBezTo>
                  <a:cubicBezTo>
                    <a:pt x="862516" y="5509508"/>
                    <a:pt x="1016104" y="5605388"/>
                    <a:pt x="1184825" y="5669985"/>
                  </a:cubicBezTo>
                  <a:cubicBezTo>
                    <a:pt x="1268960" y="5702284"/>
                    <a:pt x="1356144" y="5727016"/>
                    <a:pt x="1444796" y="5745650"/>
                  </a:cubicBezTo>
                  <a:cubicBezTo>
                    <a:pt x="1467043" y="5750054"/>
                    <a:pt x="1489065" y="5755137"/>
                    <a:pt x="1511426" y="5758976"/>
                  </a:cubicBezTo>
                  <a:lnTo>
                    <a:pt x="1578621" y="5770157"/>
                  </a:lnTo>
                  <a:cubicBezTo>
                    <a:pt x="1623681" y="5776142"/>
                    <a:pt x="1668741" y="5782466"/>
                    <a:pt x="1714253" y="5786193"/>
                  </a:cubicBezTo>
                  <a:cubicBezTo>
                    <a:pt x="1736952" y="5788339"/>
                    <a:pt x="1759652" y="5790371"/>
                    <a:pt x="1782464" y="5791387"/>
                  </a:cubicBezTo>
                  <a:cubicBezTo>
                    <a:pt x="1805276" y="5792517"/>
                    <a:pt x="1827976" y="5794324"/>
                    <a:pt x="1850901" y="5795001"/>
                  </a:cubicBezTo>
                  <a:lnTo>
                    <a:pt x="1919564" y="5796583"/>
                  </a:lnTo>
                  <a:cubicBezTo>
                    <a:pt x="1942376" y="5797147"/>
                    <a:pt x="1965415" y="5796356"/>
                    <a:pt x="1988340" y="5796244"/>
                  </a:cubicBezTo>
                  <a:lnTo>
                    <a:pt x="2022784" y="5795905"/>
                  </a:lnTo>
                  <a:cubicBezTo>
                    <a:pt x="2033965" y="5795567"/>
                    <a:pt x="2044919" y="5794888"/>
                    <a:pt x="2055986" y="5794437"/>
                  </a:cubicBezTo>
                  <a:cubicBezTo>
                    <a:pt x="2067054" y="5793872"/>
                    <a:pt x="2078121" y="5793533"/>
                    <a:pt x="2089076" y="5792743"/>
                  </a:cubicBezTo>
                  <a:lnTo>
                    <a:pt x="2122052" y="5790032"/>
                  </a:lnTo>
                  <a:cubicBezTo>
                    <a:pt x="2165983" y="5786531"/>
                    <a:pt x="2209575" y="5780659"/>
                    <a:pt x="2252828" y="5773883"/>
                  </a:cubicBezTo>
                  <a:cubicBezTo>
                    <a:pt x="2425953" y="5745198"/>
                    <a:pt x="2592416" y="5689071"/>
                    <a:pt x="2750973" y="5610357"/>
                  </a:cubicBezTo>
                  <a:cubicBezTo>
                    <a:pt x="2910095" y="5532546"/>
                    <a:pt x="3061537" y="5432940"/>
                    <a:pt x="3211173" y="5323621"/>
                  </a:cubicBezTo>
                  <a:cubicBezTo>
                    <a:pt x="3248554" y="5296404"/>
                    <a:pt x="3285709" y="5268059"/>
                    <a:pt x="3322750" y="5239374"/>
                  </a:cubicBezTo>
                  <a:cubicBezTo>
                    <a:pt x="3360018" y="5210802"/>
                    <a:pt x="3397173" y="5181778"/>
                    <a:pt x="3434328" y="5152303"/>
                  </a:cubicBezTo>
                  <a:lnTo>
                    <a:pt x="3660306" y="4971611"/>
                  </a:lnTo>
                  <a:cubicBezTo>
                    <a:pt x="3815362" y="4848627"/>
                    <a:pt x="3971886" y="4734114"/>
                    <a:pt x="4124797" y="4621859"/>
                  </a:cubicBezTo>
                  <a:cubicBezTo>
                    <a:pt x="4277594" y="4509604"/>
                    <a:pt x="4424633" y="4396220"/>
                    <a:pt x="4557554" y="4274027"/>
                  </a:cubicBezTo>
                  <a:cubicBezTo>
                    <a:pt x="4690476" y="4152060"/>
                    <a:pt x="4810523" y="4022074"/>
                    <a:pt x="4903579" y="3875375"/>
                  </a:cubicBezTo>
                  <a:cubicBezTo>
                    <a:pt x="4950107" y="3802082"/>
                    <a:pt x="4989860" y="3724836"/>
                    <a:pt x="5021481" y="3643638"/>
                  </a:cubicBezTo>
                  <a:cubicBezTo>
                    <a:pt x="5053328" y="3562552"/>
                    <a:pt x="5076253" y="3477627"/>
                    <a:pt x="5093306" y="3390443"/>
                  </a:cubicBezTo>
                  <a:cubicBezTo>
                    <a:pt x="5101776" y="3346851"/>
                    <a:pt x="5108552" y="3302468"/>
                    <a:pt x="5113182" y="3257634"/>
                  </a:cubicBezTo>
                  <a:cubicBezTo>
                    <a:pt x="5114537" y="3246454"/>
                    <a:pt x="5115441" y="3235161"/>
                    <a:pt x="5116457" y="3223980"/>
                  </a:cubicBezTo>
                  <a:cubicBezTo>
                    <a:pt x="5117360" y="3212687"/>
                    <a:pt x="5118490" y="3201620"/>
                    <a:pt x="5118941" y="3189649"/>
                  </a:cubicBezTo>
                  <a:lnTo>
                    <a:pt x="5122555" y="3118727"/>
                  </a:lnTo>
                  <a:cubicBezTo>
                    <a:pt x="5125830" y="3024090"/>
                    <a:pt x="5123798" y="2929340"/>
                    <a:pt x="5116344" y="2835154"/>
                  </a:cubicBezTo>
                  <a:cubicBezTo>
                    <a:pt x="5109116" y="2740855"/>
                    <a:pt x="5095226" y="2647347"/>
                    <a:pt x="5076479" y="2555081"/>
                  </a:cubicBezTo>
                  <a:cubicBezTo>
                    <a:pt x="5057506" y="2462815"/>
                    <a:pt x="5033791" y="2371792"/>
                    <a:pt x="5008832" y="2281785"/>
                  </a:cubicBezTo>
                  <a:cubicBezTo>
                    <a:pt x="4959029" y="2101657"/>
                    <a:pt x="4904031" y="1923901"/>
                    <a:pt x="4834126" y="1751566"/>
                  </a:cubicBezTo>
                  <a:cubicBezTo>
                    <a:pt x="4799117" y="1665512"/>
                    <a:pt x="4760042" y="1581038"/>
                    <a:pt x="4715095" y="1499840"/>
                  </a:cubicBezTo>
                  <a:cubicBezTo>
                    <a:pt x="4704141" y="1479399"/>
                    <a:pt x="4692057" y="1459523"/>
                    <a:pt x="4680425" y="1439534"/>
                  </a:cubicBezTo>
                  <a:cubicBezTo>
                    <a:pt x="4668454" y="1419658"/>
                    <a:pt x="4656031" y="1400121"/>
                    <a:pt x="4643947" y="1380357"/>
                  </a:cubicBezTo>
                  <a:lnTo>
                    <a:pt x="4605325" y="1322536"/>
                  </a:lnTo>
                  <a:lnTo>
                    <a:pt x="4565008" y="1265957"/>
                  </a:lnTo>
                  <a:cubicBezTo>
                    <a:pt x="4454673" y="1117225"/>
                    <a:pt x="4325139" y="984190"/>
                    <a:pt x="4183296" y="867644"/>
                  </a:cubicBezTo>
                  <a:cubicBezTo>
                    <a:pt x="4041792" y="750759"/>
                    <a:pt x="3888090" y="649119"/>
                    <a:pt x="3723774" y="567469"/>
                  </a:cubicBezTo>
                  <a:cubicBezTo>
                    <a:pt x="3559570" y="485593"/>
                    <a:pt x="3385767" y="422803"/>
                    <a:pt x="3206656" y="378985"/>
                  </a:cubicBezTo>
                  <a:cubicBezTo>
                    <a:pt x="3027545" y="335054"/>
                    <a:pt x="2843465" y="309757"/>
                    <a:pt x="2657917" y="300836"/>
                  </a:cubicBezTo>
                  <a:cubicBezTo>
                    <a:pt x="2472030" y="291462"/>
                    <a:pt x="2286369" y="297674"/>
                    <a:pt x="2101837" y="320712"/>
                  </a:cubicBezTo>
                  <a:cubicBezTo>
                    <a:pt x="1917418" y="343863"/>
                    <a:pt x="1734694" y="382599"/>
                    <a:pt x="1556034" y="435451"/>
                  </a:cubicBezTo>
                  <a:cubicBezTo>
                    <a:pt x="1377262" y="488078"/>
                    <a:pt x="1202894" y="556176"/>
                    <a:pt x="1033947" y="635116"/>
                  </a:cubicBezTo>
                  <a:cubicBezTo>
                    <a:pt x="695037" y="791301"/>
                    <a:pt x="378600" y="998420"/>
                    <a:pt x="101012" y="1248565"/>
                  </a:cubicBezTo>
                  <a:lnTo>
                    <a:pt x="0" y="1348112"/>
                  </a:lnTo>
                  <a:lnTo>
                    <a:pt x="0" y="968874"/>
                  </a:lnTo>
                  <a:lnTo>
                    <a:pt x="138873" y="845566"/>
                  </a:lnTo>
                  <a:cubicBezTo>
                    <a:pt x="217050" y="781674"/>
                    <a:pt x="297797" y="720945"/>
                    <a:pt x="380746" y="663462"/>
                  </a:cubicBezTo>
                  <a:cubicBezTo>
                    <a:pt x="546869" y="548609"/>
                    <a:pt x="721689" y="446293"/>
                    <a:pt x="904188" y="359222"/>
                  </a:cubicBezTo>
                  <a:cubicBezTo>
                    <a:pt x="1269637" y="186322"/>
                    <a:pt x="1663094" y="72034"/>
                    <a:pt x="2066151" y="23699"/>
                  </a:cubicBezTo>
                  <a:cubicBezTo>
                    <a:pt x="2166887" y="11785"/>
                    <a:pt x="2268356" y="4388"/>
                    <a:pt x="2369925" y="14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p:cNvSpPr/>
            <p:nvPr/>
          </p:nvSpPr>
          <p:spPr>
            <a:xfrm>
              <a:off x="-19221" y="273734"/>
              <a:ext cx="5364004" cy="6074639"/>
            </a:xfrm>
            <a:custGeom>
              <a:avLst/>
              <a:gdLst>
                <a:gd name="connsiteX0" fmla="*/ 2548484 w 5364004"/>
                <a:gd name="connsiteY0" fmla="*/ 0 h 6074639"/>
                <a:gd name="connsiteX1" fmla="*/ 5364004 w 5364004"/>
                <a:gd name="connsiteY1" fmla="*/ 3182664 h 6074639"/>
                <a:gd name="connsiteX2" fmla="*/ 3886170 w 5364004"/>
                <a:gd name="connsiteY2" fmla="*/ 5260508 h 6074639"/>
                <a:gd name="connsiteX3" fmla="*/ 2075975 w 5364004"/>
                <a:gd name="connsiteY3" fmla="*/ 6074639 h 6074639"/>
                <a:gd name="connsiteX4" fmla="*/ 21919 w 5364004"/>
                <a:gd name="connsiteY4" fmla="*/ 5139637 h 6074639"/>
                <a:gd name="connsiteX5" fmla="*/ 0 w 5364004"/>
                <a:gd name="connsiteY5" fmla="*/ 5113592 h 6074639"/>
                <a:gd name="connsiteX6" fmla="*/ 0 w 5364004"/>
                <a:gd name="connsiteY6" fmla="*/ 4169527 h 6074639"/>
                <a:gd name="connsiteX7" fmla="*/ 45364 w 5364004"/>
                <a:gd name="connsiteY7" fmla="*/ 4232131 h 6074639"/>
                <a:gd name="connsiteX8" fmla="*/ 149459 w 5364004"/>
                <a:gd name="connsiteY8" fmla="*/ 4381216 h 6074639"/>
                <a:gd name="connsiteX9" fmla="*/ 2075975 w 5364004"/>
                <a:gd name="connsiteY9" fmla="*/ 5509977 h 6074639"/>
                <a:gd name="connsiteX10" fmla="*/ 3538451 w 5364004"/>
                <a:gd name="connsiteY10" fmla="*/ 4815555 h 6074639"/>
                <a:gd name="connsiteX11" fmla="*/ 3716432 w 5364004"/>
                <a:gd name="connsiteY11" fmla="*/ 4677664 h 6074639"/>
                <a:gd name="connsiteX12" fmla="*/ 4525932 w 5364004"/>
                <a:gd name="connsiteY12" fmla="*/ 3956816 h 6074639"/>
                <a:gd name="connsiteX13" fmla="*/ 4799342 w 5364004"/>
                <a:gd name="connsiteY13" fmla="*/ 3182664 h 6074639"/>
                <a:gd name="connsiteX14" fmla="*/ 4185667 w 5364004"/>
                <a:gd name="connsiteY14" fmla="*/ 1295110 h 6074639"/>
                <a:gd name="connsiteX15" fmla="*/ 3495197 w 5364004"/>
                <a:gd name="connsiteY15" fmla="*/ 762181 h 6074639"/>
                <a:gd name="connsiteX16" fmla="*/ 2548484 w 5364004"/>
                <a:gd name="connsiteY16" fmla="*/ 564663 h 6074639"/>
                <a:gd name="connsiteX17" fmla="*/ 1443440 w 5364004"/>
                <a:gd name="connsiteY17" fmla="*/ 777089 h 6074639"/>
                <a:gd name="connsiteX18" fmla="*/ 461830 w 5364004"/>
                <a:gd name="connsiteY18" fmla="*/ 1360949 h 6074639"/>
                <a:gd name="connsiteX19" fmla="*/ 73272 w 5364004"/>
                <a:gd name="connsiteY19" fmla="*/ 1759206 h 6074639"/>
                <a:gd name="connsiteX20" fmla="*/ 0 w 5364004"/>
                <a:gd name="connsiteY20" fmla="*/ 1859770 h 6074639"/>
                <a:gd name="connsiteX21" fmla="*/ 0 w 5364004"/>
                <a:gd name="connsiteY21" fmla="*/ 1020639 h 6074639"/>
                <a:gd name="connsiteX22" fmla="*/ 94433 w 5364004"/>
                <a:gd name="connsiteY22" fmla="*/ 932159 h 6074639"/>
                <a:gd name="connsiteX23" fmla="*/ 2548484 w 5364004"/>
                <a:gd name="connsiteY23" fmla="*/ 0 h 607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64004" h="6074639">
                  <a:moveTo>
                    <a:pt x="2548484" y="0"/>
                  </a:moveTo>
                  <a:cubicBezTo>
                    <a:pt x="4313619" y="0"/>
                    <a:pt x="5364004" y="1424869"/>
                    <a:pt x="5364004" y="3182664"/>
                  </a:cubicBezTo>
                  <a:cubicBezTo>
                    <a:pt x="5364004" y="4199734"/>
                    <a:pt x="4631750" y="4677890"/>
                    <a:pt x="3886170" y="5260508"/>
                  </a:cubicBezTo>
                  <a:cubicBezTo>
                    <a:pt x="3343077" y="5684909"/>
                    <a:pt x="2819861" y="6074639"/>
                    <a:pt x="2075975" y="6074639"/>
                  </a:cubicBezTo>
                  <a:cubicBezTo>
                    <a:pt x="1179686" y="6074639"/>
                    <a:pt x="538816" y="5724911"/>
                    <a:pt x="21919" y="5139637"/>
                  </a:cubicBezTo>
                  <a:lnTo>
                    <a:pt x="0" y="5113592"/>
                  </a:lnTo>
                  <a:lnTo>
                    <a:pt x="0" y="4169527"/>
                  </a:lnTo>
                  <a:lnTo>
                    <a:pt x="45364" y="4232131"/>
                  </a:lnTo>
                  <a:cubicBezTo>
                    <a:pt x="79610" y="4280001"/>
                    <a:pt x="114337" y="4329437"/>
                    <a:pt x="149459" y="4381216"/>
                  </a:cubicBezTo>
                  <a:cubicBezTo>
                    <a:pt x="686227" y="5172421"/>
                    <a:pt x="1262409" y="5509977"/>
                    <a:pt x="2075975" y="5509977"/>
                  </a:cubicBezTo>
                  <a:cubicBezTo>
                    <a:pt x="2609920" y="5509977"/>
                    <a:pt x="3001682" y="5234986"/>
                    <a:pt x="3538451" y="4815555"/>
                  </a:cubicBezTo>
                  <a:cubicBezTo>
                    <a:pt x="3598418" y="4768688"/>
                    <a:pt x="3658385" y="4722385"/>
                    <a:pt x="3716432" y="4677664"/>
                  </a:cubicBezTo>
                  <a:cubicBezTo>
                    <a:pt x="4031062" y="4434972"/>
                    <a:pt x="4328187" y="4205719"/>
                    <a:pt x="4525932" y="3956816"/>
                  </a:cubicBezTo>
                  <a:cubicBezTo>
                    <a:pt x="4714982" y="3718867"/>
                    <a:pt x="4799342" y="3480128"/>
                    <a:pt x="4799342" y="3182664"/>
                  </a:cubicBezTo>
                  <a:cubicBezTo>
                    <a:pt x="4799342" y="2437196"/>
                    <a:pt x="4581382" y="1766829"/>
                    <a:pt x="4185667" y="1295110"/>
                  </a:cubicBezTo>
                  <a:cubicBezTo>
                    <a:pt x="3991988" y="1064389"/>
                    <a:pt x="3759685" y="885052"/>
                    <a:pt x="3495197" y="762181"/>
                  </a:cubicBezTo>
                  <a:cubicBezTo>
                    <a:pt x="3212979" y="631180"/>
                    <a:pt x="2894509" y="564663"/>
                    <a:pt x="2548484" y="564663"/>
                  </a:cubicBezTo>
                  <a:cubicBezTo>
                    <a:pt x="2181567" y="564663"/>
                    <a:pt x="1809680" y="636036"/>
                    <a:pt x="1443440" y="777089"/>
                  </a:cubicBezTo>
                  <a:cubicBezTo>
                    <a:pt x="1086912" y="914189"/>
                    <a:pt x="747550" y="1116112"/>
                    <a:pt x="461830" y="1360949"/>
                  </a:cubicBezTo>
                  <a:cubicBezTo>
                    <a:pt x="316486" y="1485458"/>
                    <a:pt x="186699" y="1618549"/>
                    <a:pt x="73272" y="1759206"/>
                  </a:cubicBezTo>
                  <a:lnTo>
                    <a:pt x="0" y="1859770"/>
                  </a:lnTo>
                  <a:lnTo>
                    <a:pt x="0" y="1020639"/>
                  </a:lnTo>
                  <a:lnTo>
                    <a:pt x="94433" y="932159"/>
                  </a:lnTo>
                  <a:cubicBezTo>
                    <a:pt x="766607" y="356217"/>
                    <a:pt x="1660722" y="0"/>
                    <a:pt x="2548484"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p:cNvSpPr/>
            <p:nvPr/>
          </p:nvSpPr>
          <p:spPr>
            <a:xfrm>
              <a:off x="-19221" y="273734"/>
              <a:ext cx="5364004" cy="6074639"/>
            </a:xfrm>
            <a:custGeom>
              <a:avLst/>
              <a:gdLst>
                <a:gd name="connsiteX0" fmla="*/ 2548484 w 5364004"/>
                <a:gd name="connsiteY0" fmla="*/ 0 h 6074639"/>
                <a:gd name="connsiteX1" fmla="*/ 5364004 w 5364004"/>
                <a:gd name="connsiteY1" fmla="*/ 3182664 h 6074639"/>
                <a:gd name="connsiteX2" fmla="*/ 3886170 w 5364004"/>
                <a:gd name="connsiteY2" fmla="*/ 5260508 h 6074639"/>
                <a:gd name="connsiteX3" fmla="*/ 2075975 w 5364004"/>
                <a:gd name="connsiteY3" fmla="*/ 6074639 h 6074639"/>
                <a:gd name="connsiteX4" fmla="*/ 21919 w 5364004"/>
                <a:gd name="connsiteY4" fmla="*/ 5139637 h 6074639"/>
                <a:gd name="connsiteX5" fmla="*/ 0 w 5364004"/>
                <a:gd name="connsiteY5" fmla="*/ 5113592 h 6074639"/>
                <a:gd name="connsiteX6" fmla="*/ 0 w 5364004"/>
                <a:gd name="connsiteY6" fmla="*/ 3976968 h 6074639"/>
                <a:gd name="connsiteX7" fmla="*/ 35397 w 5364004"/>
                <a:gd name="connsiteY7" fmla="*/ 4025931 h 6074639"/>
                <a:gd name="connsiteX8" fmla="*/ 242967 w 5364004"/>
                <a:gd name="connsiteY8" fmla="*/ 4317861 h 6074639"/>
                <a:gd name="connsiteX9" fmla="*/ 1034850 w 5364004"/>
                <a:gd name="connsiteY9" fmla="*/ 5126232 h 6074639"/>
                <a:gd name="connsiteX10" fmla="*/ 2075975 w 5364004"/>
                <a:gd name="connsiteY10" fmla="*/ 5397044 h 6074639"/>
                <a:gd name="connsiteX11" fmla="*/ 2745664 w 5364004"/>
                <a:gd name="connsiteY11" fmla="*/ 5224596 h 6074639"/>
                <a:gd name="connsiteX12" fmla="*/ 3468884 w 5364004"/>
                <a:gd name="connsiteY12" fmla="*/ 4726677 h 6074639"/>
                <a:gd name="connsiteX13" fmla="*/ 3647430 w 5364004"/>
                <a:gd name="connsiteY13" fmla="*/ 4588334 h 6074639"/>
                <a:gd name="connsiteX14" fmla="*/ 4437506 w 5364004"/>
                <a:gd name="connsiteY14" fmla="*/ 3886572 h 6074639"/>
                <a:gd name="connsiteX15" fmla="*/ 4686409 w 5364004"/>
                <a:gd name="connsiteY15" fmla="*/ 3182664 h 6074639"/>
                <a:gd name="connsiteX16" fmla="*/ 4099047 w 5364004"/>
                <a:gd name="connsiteY16" fmla="*/ 1367726 h 6074639"/>
                <a:gd name="connsiteX17" fmla="*/ 3447540 w 5364004"/>
                <a:gd name="connsiteY17" fmla="*/ 864611 h 6074639"/>
                <a:gd name="connsiteX18" fmla="*/ 2548484 w 5364004"/>
                <a:gd name="connsiteY18" fmla="*/ 677595 h 6074639"/>
                <a:gd name="connsiteX19" fmla="*/ 1483982 w 5364004"/>
                <a:gd name="connsiteY19" fmla="*/ 882455 h 6074639"/>
                <a:gd name="connsiteX20" fmla="*/ 535349 w 5364004"/>
                <a:gd name="connsiteY20" fmla="*/ 1446665 h 6074639"/>
                <a:gd name="connsiteX21" fmla="*/ 10097 w 5364004"/>
                <a:gd name="connsiteY21" fmla="*/ 2038206 h 6074639"/>
                <a:gd name="connsiteX22" fmla="*/ 0 w 5364004"/>
                <a:gd name="connsiteY22" fmla="*/ 2055433 h 6074639"/>
                <a:gd name="connsiteX23" fmla="*/ 0 w 5364004"/>
                <a:gd name="connsiteY23" fmla="*/ 1020639 h 6074639"/>
                <a:gd name="connsiteX24" fmla="*/ 94433 w 5364004"/>
                <a:gd name="connsiteY24" fmla="*/ 932159 h 6074639"/>
                <a:gd name="connsiteX25" fmla="*/ 2548484 w 5364004"/>
                <a:gd name="connsiteY25" fmla="*/ 0 h 607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64004" h="6074639">
                  <a:moveTo>
                    <a:pt x="2548484" y="0"/>
                  </a:moveTo>
                  <a:cubicBezTo>
                    <a:pt x="4313619" y="0"/>
                    <a:pt x="5364004" y="1424869"/>
                    <a:pt x="5364004" y="3182664"/>
                  </a:cubicBezTo>
                  <a:cubicBezTo>
                    <a:pt x="5364004" y="4199734"/>
                    <a:pt x="4631750" y="4677890"/>
                    <a:pt x="3886170" y="5260508"/>
                  </a:cubicBezTo>
                  <a:cubicBezTo>
                    <a:pt x="3343077" y="5684909"/>
                    <a:pt x="2819861" y="6074639"/>
                    <a:pt x="2075975" y="6074639"/>
                  </a:cubicBezTo>
                  <a:cubicBezTo>
                    <a:pt x="1179686" y="6074639"/>
                    <a:pt x="538816" y="5724911"/>
                    <a:pt x="21919" y="5139637"/>
                  </a:cubicBezTo>
                  <a:lnTo>
                    <a:pt x="0" y="5113592"/>
                  </a:lnTo>
                  <a:lnTo>
                    <a:pt x="0" y="3976968"/>
                  </a:lnTo>
                  <a:lnTo>
                    <a:pt x="35397" y="4025931"/>
                  </a:lnTo>
                  <a:cubicBezTo>
                    <a:pt x="102366" y="4117745"/>
                    <a:pt x="171594" y="4212721"/>
                    <a:pt x="242967" y="4317861"/>
                  </a:cubicBezTo>
                  <a:cubicBezTo>
                    <a:pt x="495371" y="4689861"/>
                    <a:pt x="754326" y="4954349"/>
                    <a:pt x="1034850" y="5126232"/>
                  </a:cubicBezTo>
                  <a:cubicBezTo>
                    <a:pt x="1332201" y="5308505"/>
                    <a:pt x="1672806" y="5397044"/>
                    <a:pt x="2075975" y="5397044"/>
                  </a:cubicBezTo>
                  <a:cubicBezTo>
                    <a:pt x="2304776" y="5397044"/>
                    <a:pt x="2517541" y="5342272"/>
                    <a:pt x="2745664" y="5224596"/>
                  </a:cubicBezTo>
                  <a:cubicBezTo>
                    <a:pt x="2979886" y="5103758"/>
                    <a:pt x="3211737" y="4927584"/>
                    <a:pt x="3468884" y="4726677"/>
                  </a:cubicBezTo>
                  <a:cubicBezTo>
                    <a:pt x="3529190" y="4679584"/>
                    <a:pt x="3589270" y="4633169"/>
                    <a:pt x="3647430" y="4588334"/>
                  </a:cubicBezTo>
                  <a:cubicBezTo>
                    <a:pt x="3956414" y="4349934"/>
                    <a:pt x="4248231" y="4124747"/>
                    <a:pt x="4437506" y="3886572"/>
                  </a:cubicBezTo>
                  <a:cubicBezTo>
                    <a:pt x="4611987" y="3667031"/>
                    <a:pt x="4686409" y="3456525"/>
                    <a:pt x="4686409" y="3182664"/>
                  </a:cubicBezTo>
                  <a:cubicBezTo>
                    <a:pt x="4686409" y="2463735"/>
                    <a:pt x="4477823" y="1819117"/>
                    <a:pt x="4099047" y="1367726"/>
                  </a:cubicBezTo>
                  <a:cubicBezTo>
                    <a:pt x="3916097" y="1149766"/>
                    <a:pt x="3697008" y="980480"/>
                    <a:pt x="3447540" y="864611"/>
                  </a:cubicBezTo>
                  <a:cubicBezTo>
                    <a:pt x="3180454" y="740498"/>
                    <a:pt x="2877908" y="677595"/>
                    <a:pt x="2548484" y="677595"/>
                  </a:cubicBezTo>
                  <a:cubicBezTo>
                    <a:pt x="2200426" y="677595"/>
                    <a:pt x="1832266" y="748404"/>
                    <a:pt x="1483982" y="882455"/>
                  </a:cubicBezTo>
                  <a:cubicBezTo>
                    <a:pt x="1139425" y="1015037"/>
                    <a:pt x="811356" y="1210185"/>
                    <a:pt x="535349" y="1446665"/>
                  </a:cubicBezTo>
                  <a:cubicBezTo>
                    <a:pt x="328598" y="1623772"/>
                    <a:pt x="150116" y="1825208"/>
                    <a:pt x="10097" y="2038206"/>
                  </a:cubicBezTo>
                  <a:lnTo>
                    <a:pt x="0" y="2055433"/>
                  </a:lnTo>
                  <a:lnTo>
                    <a:pt x="0" y="1020639"/>
                  </a:lnTo>
                  <a:lnTo>
                    <a:pt x="94433" y="932159"/>
                  </a:lnTo>
                  <a:cubicBezTo>
                    <a:pt x="766607" y="356217"/>
                    <a:pt x="1660722" y="0"/>
                    <a:pt x="2548484"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p:cNvSpPr/>
            <p:nvPr/>
          </p:nvSpPr>
          <p:spPr>
            <a:xfrm>
              <a:off x="-19220" y="69891"/>
              <a:ext cx="5409177" cy="6482325"/>
            </a:xfrm>
            <a:custGeom>
              <a:avLst/>
              <a:gdLst>
                <a:gd name="connsiteX0" fmla="*/ 2168015 w 5409177"/>
                <a:gd name="connsiteY0" fmla="*/ 0 h 6482325"/>
                <a:gd name="connsiteX1" fmla="*/ 5409177 w 5409177"/>
                <a:gd name="connsiteY1" fmla="*/ 3241163 h 6482325"/>
                <a:gd name="connsiteX2" fmla="*/ 2168015 w 5409177"/>
                <a:gd name="connsiteY2" fmla="*/ 6482325 h 6482325"/>
                <a:gd name="connsiteX3" fmla="*/ 106314 w 5409177"/>
                <a:gd name="connsiteY3" fmla="*/ 5742217 h 6482325"/>
                <a:gd name="connsiteX4" fmla="*/ 0 w 5409177"/>
                <a:gd name="connsiteY4" fmla="*/ 5645593 h 6482325"/>
                <a:gd name="connsiteX5" fmla="*/ 0 w 5409177"/>
                <a:gd name="connsiteY5" fmla="*/ 5278200 h 6482325"/>
                <a:gd name="connsiteX6" fmla="*/ 61824 w 5409177"/>
                <a:gd name="connsiteY6" fmla="*/ 5347778 h 6482325"/>
                <a:gd name="connsiteX7" fmla="*/ 163802 w 5409177"/>
                <a:gd name="connsiteY7" fmla="*/ 5453397 h 6482325"/>
                <a:gd name="connsiteX8" fmla="*/ 617000 w 5409177"/>
                <a:gd name="connsiteY8" fmla="*/ 5817379 h 6482325"/>
                <a:gd name="connsiteX9" fmla="*/ 866580 w 5409177"/>
                <a:gd name="connsiteY9" fmla="*/ 5953688 h 6482325"/>
                <a:gd name="connsiteX10" fmla="*/ 866806 w 5409177"/>
                <a:gd name="connsiteY10" fmla="*/ 5953801 h 6482325"/>
                <a:gd name="connsiteX11" fmla="*/ 867032 w 5409177"/>
                <a:gd name="connsiteY11" fmla="*/ 5953914 h 6482325"/>
                <a:gd name="connsiteX12" fmla="*/ 1130504 w 5409177"/>
                <a:gd name="connsiteY12" fmla="*/ 6056909 h 6482325"/>
                <a:gd name="connsiteX13" fmla="*/ 1405607 w 5409177"/>
                <a:gd name="connsiteY13" fmla="*/ 6128169 h 6482325"/>
                <a:gd name="connsiteX14" fmla="*/ 1545192 w 5409177"/>
                <a:gd name="connsiteY14" fmla="*/ 6151659 h 6482325"/>
                <a:gd name="connsiteX15" fmla="*/ 1685341 w 5409177"/>
                <a:gd name="connsiteY15" fmla="*/ 6167582 h 6482325"/>
                <a:gd name="connsiteX16" fmla="*/ 1975465 w 5409177"/>
                <a:gd name="connsiteY16" fmla="*/ 6180231 h 6482325"/>
                <a:gd name="connsiteX17" fmla="*/ 1990033 w 5409177"/>
                <a:gd name="connsiteY17" fmla="*/ 6180231 h 6482325"/>
                <a:gd name="connsiteX18" fmla="*/ 2009232 w 5409177"/>
                <a:gd name="connsiteY18" fmla="*/ 6180344 h 6482325"/>
                <a:gd name="connsiteX19" fmla="*/ 2046612 w 5409177"/>
                <a:gd name="connsiteY19" fmla="*/ 6179779 h 6482325"/>
                <a:gd name="connsiteX20" fmla="*/ 2046951 w 5409177"/>
                <a:gd name="connsiteY20" fmla="*/ 6179779 h 6482325"/>
                <a:gd name="connsiteX21" fmla="*/ 2047290 w 5409177"/>
                <a:gd name="connsiteY21" fmla="*/ 6179779 h 6482325"/>
                <a:gd name="connsiteX22" fmla="*/ 2082412 w 5409177"/>
                <a:gd name="connsiteY22" fmla="*/ 6178876 h 6482325"/>
                <a:gd name="connsiteX23" fmla="*/ 2117760 w 5409177"/>
                <a:gd name="connsiteY23" fmla="*/ 6177068 h 6482325"/>
                <a:gd name="connsiteX24" fmla="*/ 2256215 w 5409177"/>
                <a:gd name="connsiteY24" fmla="*/ 6164985 h 6482325"/>
                <a:gd name="connsiteX25" fmla="*/ 2791515 w 5409177"/>
                <a:gd name="connsiteY25" fmla="*/ 6020319 h 6482325"/>
                <a:gd name="connsiteX26" fmla="*/ 3045726 w 5409177"/>
                <a:gd name="connsiteY26" fmla="*/ 5894286 h 6482325"/>
                <a:gd name="connsiteX27" fmla="*/ 3292371 w 5409177"/>
                <a:gd name="connsiteY27" fmla="*/ 5740246 h 6482325"/>
                <a:gd name="connsiteX28" fmla="*/ 3533482 w 5409177"/>
                <a:gd name="connsiteY28" fmla="*/ 5565088 h 6482325"/>
                <a:gd name="connsiteX29" fmla="*/ 3652512 w 5409177"/>
                <a:gd name="connsiteY29" fmla="*/ 5472257 h 6482325"/>
                <a:gd name="connsiteX30" fmla="*/ 3773915 w 5409177"/>
                <a:gd name="connsiteY30" fmla="*/ 5375135 h 6482325"/>
                <a:gd name="connsiteX31" fmla="*/ 3978549 w 5409177"/>
                <a:gd name="connsiteY31" fmla="*/ 5214884 h 6482325"/>
                <a:gd name="connsiteX32" fmla="*/ 4260428 w 5409177"/>
                <a:gd name="connsiteY32" fmla="*/ 4992633 h 6482325"/>
                <a:gd name="connsiteX33" fmla="*/ 4698154 w 5409177"/>
                <a:gd name="connsiteY33" fmla="*/ 4594207 h 6482325"/>
                <a:gd name="connsiteX34" fmla="*/ 4879185 w 5409177"/>
                <a:gd name="connsiteY34" fmla="*/ 4374440 h 6482325"/>
                <a:gd name="connsiteX35" fmla="*/ 5022383 w 5409177"/>
                <a:gd name="connsiteY35" fmla="*/ 4135136 h 6482325"/>
                <a:gd name="connsiteX36" fmla="*/ 5172019 w 5409177"/>
                <a:gd name="connsiteY36" fmla="*/ 3599271 h 6482325"/>
                <a:gd name="connsiteX37" fmla="*/ 5180489 w 5409177"/>
                <a:gd name="connsiteY37" fmla="*/ 3456412 h 6482325"/>
                <a:gd name="connsiteX38" fmla="*/ 5180602 w 5409177"/>
                <a:gd name="connsiteY38" fmla="*/ 3450878 h 6482325"/>
                <a:gd name="connsiteX39" fmla="*/ 5180940 w 5409177"/>
                <a:gd name="connsiteY39" fmla="*/ 3382667 h 6482325"/>
                <a:gd name="connsiteX40" fmla="*/ 5180828 w 5409177"/>
                <a:gd name="connsiteY40" fmla="*/ 3361097 h 6482325"/>
                <a:gd name="connsiteX41" fmla="*/ 5180150 w 5409177"/>
                <a:gd name="connsiteY41" fmla="*/ 3307002 h 6482325"/>
                <a:gd name="connsiteX42" fmla="*/ 5165243 w 5409177"/>
                <a:gd name="connsiteY42" fmla="*/ 3005698 h 6482325"/>
                <a:gd name="connsiteX43" fmla="*/ 5074445 w 5409177"/>
                <a:gd name="connsiteY43" fmla="*/ 2409076 h 6482325"/>
                <a:gd name="connsiteX44" fmla="*/ 4891947 w 5409177"/>
                <a:gd name="connsiteY44" fmla="*/ 1834362 h 6482325"/>
                <a:gd name="connsiteX45" fmla="*/ 4831076 w 5409177"/>
                <a:gd name="connsiteY45" fmla="*/ 1696585 h 6482325"/>
                <a:gd name="connsiteX46" fmla="*/ 4763316 w 5409177"/>
                <a:gd name="connsiteY46" fmla="*/ 1561743 h 6482325"/>
                <a:gd name="connsiteX47" fmla="*/ 4608147 w 5409177"/>
                <a:gd name="connsiteY47" fmla="*/ 1303693 h 6482325"/>
                <a:gd name="connsiteX48" fmla="*/ 4221015 w 5409177"/>
                <a:gd name="connsiteY48" fmla="*/ 848123 h 6482325"/>
                <a:gd name="connsiteX49" fmla="*/ 3990632 w 5409177"/>
                <a:gd name="connsiteY49" fmla="*/ 659413 h 6482325"/>
                <a:gd name="connsiteX50" fmla="*/ 3738680 w 5409177"/>
                <a:gd name="connsiteY50" fmla="*/ 502098 h 6482325"/>
                <a:gd name="connsiteX51" fmla="*/ 3189150 w 5409177"/>
                <a:gd name="connsiteY51" fmla="*/ 289220 h 6482325"/>
                <a:gd name="connsiteX52" fmla="*/ 2901398 w 5409177"/>
                <a:gd name="connsiteY52" fmla="*/ 232867 h 6482325"/>
                <a:gd name="connsiteX53" fmla="*/ 2611162 w 5409177"/>
                <a:gd name="connsiteY53" fmla="*/ 207570 h 6482325"/>
                <a:gd name="connsiteX54" fmla="*/ 2484451 w 5409177"/>
                <a:gd name="connsiteY54" fmla="*/ 204860 h 6482325"/>
                <a:gd name="connsiteX55" fmla="*/ 2027414 w 5409177"/>
                <a:gd name="connsiteY55" fmla="*/ 238852 h 6482325"/>
                <a:gd name="connsiteX56" fmla="*/ 1740452 w 5409177"/>
                <a:gd name="connsiteY56" fmla="*/ 294867 h 6482325"/>
                <a:gd name="connsiteX57" fmla="*/ 1458686 w 5409177"/>
                <a:gd name="connsiteY57" fmla="*/ 375049 h 6482325"/>
                <a:gd name="connsiteX58" fmla="*/ 1183695 w 5409177"/>
                <a:gd name="connsiteY58" fmla="*/ 477366 h 6482325"/>
                <a:gd name="connsiteX59" fmla="*/ 916723 w 5409177"/>
                <a:gd name="connsiteY59" fmla="*/ 601140 h 6482325"/>
                <a:gd name="connsiteX60" fmla="*/ 410333 w 5409177"/>
                <a:gd name="connsiteY60" fmla="*/ 905154 h 6482325"/>
                <a:gd name="connsiteX61" fmla="*/ 290625 w 5409177"/>
                <a:gd name="connsiteY61" fmla="*/ 992677 h 6482325"/>
                <a:gd name="connsiteX62" fmla="*/ 290399 w 5409177"/>
                <a:gd name="connsiteY62" fmla="*/ 992902 h 6482325"/>
                <a:gd name="connsiteX63" fmla="*/ 290173 w 5409177"/>
                <a:gd name="connsiteY63" fmla="*/ 993128 h 6482325"/>
                <a:gd name="connsiteX64" fmla="*/ 241047 w 5409177"/>
                <a:gd name="connsiteY64" fmla="*/ 1030735 h 6482325"/>
                <a:gd name="connsiteX65" fmla="*/ 231109 w 5409177"/>
                <a:gd name="connsiteY65" fmla="*/ 1038527 h 6482325"/>
                <a:gd name="connsiteX66" fmla="*/ 173514 w 5409177"/>
                <a:gd name="connsiteY66" fmla="*/ 1084491 h 6482325"/>
                <a:gd name="connsiteX67" fmla="*/ 55330 w 5409177"/>
                <a:gd name="connsiteY67" fmla="*/ 1184549 h 6482325"/>
                <a:gd name="connsiteX68" fmla="*/ 0 w 5409177"/>
                <a:gd name="connsiteY68" fmla="*/ 1235015 h 6482325"/>
                <a:gd name="connsiteX69" fmla="*/ 0 w 5409177"/>
                <a:gd name="connsiteY69" fmla="*/ 836733 h 6482325"/>
                <a:gd name="connsiteX70" fmla="*/ 106314 w 5409177"/>
                <a:gd name="connsiteY70" fmla="*/ 740109 h 6482325"/>
                <a:gd name="connsiteX71" fmla="*/ 2168015 w 5409177"/>
                <a:gd name="connsiteY71" fmla="*/ 0 h 648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09177" h="6482325">
                  <a:moveTo>
                    <a:pt x="2168015" y="0"/>
                  </a:moveTo>
                  <a:cubicBezTo>
                    <a:pt x="3958108" y="0"/>
                    <a:pt x="5409177" y="1451070"/>
                    <a:pt x="5409177" y="3241163"/>
                  </a:cubicBezTo>
                  <a:cubicBezTo>
                    <a:pt x="5409177" y="5031256"/>
                    <a:pt x="3958108" y="6482325"/>
                    <a:pt x="2168015" y="6482325"/>
                  </a:cubicBezTo>
                  <a:cubicBezTo>
                    <a:pt x="1384849" y="6482325"/>
                    <a:pt x="666575" y="6204582"/>
                    <a:pt x="106314" y="5742217"/>
                  </a:cubicBezTo>
                  <a:lnTo>
                    <a:pt x="0" y="5645593"/>
                  </a:lnTo>
                  <a:lnTo>
                    <a:pt x="0" y="5278200"/>
                  </a:lnTo>
                  <a:lnTo>
                    <a:pt x="61824" y="5347778"/>
                  </a:lnTo>
                  <a:cubicBezTo>
                    <a:pt x="95675" y="5384339"/>
                    <a:pt x="129753" y="5419631"/>
                    <a:pt x="163802" y="5453397"/>
                  </a:cubicBezTo>
                  <a:cubicBezTo>
                    <a:pt x="308807" y="5596483"/>
                    <a:pt x="461379" y="5719015"/>
                    <a:pt x="617000" y="5817379"/>
                  </a:cubicBezTo>
                  <a:cubicBezTo>
                    <a:pt x="705087" y="5872603"/>
                    <a:pt x="786624" y="5917211"/>
                    <a:pt x="866580" y="5953688"/>
                  </a:cubicBezTo>
                  <a:lnTo>
                    <a:pt x="866806" y="5953801"/>
                  </a:lnTo>
                  <a:lnTo>
                    <a:pt x="867032" y="5953914"/>
                  </a:lnTo>
                  <a:cubicBezTo>
                    <a:pt x="948344" y="5992198"/>
                    <a:pt x="1036996" y="6026868"/>
                    <a:pt x="1130504" y="6056909"/>
                  </a:cubicBezTo>
                  <a:cubicBezTo>
                    <a:pt x="1216558" y="6084577"/>
                    <a:pt x="1309163" y="6108631"/>
                    <a:pt x="1405607" y="6128169"/>
                  </a:cubicBezTo>
                  <a:cubicBezTo>
                    <a:pt x="1449990" y="6136977"/>
                    <a:pt x="1497083" y="6144883"/>
                    <a:pt x="1545192" y="6151659"/>
                  </a:cubicBezTo>
                  <a:cubicBezTo>
                    <a:pt x="1590365" y="6157983"/>
                    <a:pt x="1637571" y="6163291"/>
                    <a:pt x="1685341" y="6167582"/>
                  </a:cubicBezTo>
                  <a:cubicBezTo>
                    <a:pt x="1776704" y="6175939"/>
                    <a:pt x="1871567" y="6180005"/>
                    <a:pt x="1975465" y="6180231"/>
                  </a:cubicBezTo>
                  <a:lnTo>
                    <a:pt x="1990033" y="6180231"/>
                  </a:lnTo>
                  <a:cubicBezTo>
                    <a:pt x="1996470" y="6180344"/>
                    <a:pt x="2002794" y="6180344"/>
                    <a:pt x="2009232" y="6180344"/>
                  </a:cubicBezTo>
                  <a:cubicBezTo>
                    <a:pt x="2024703" y="6180344"/>
                    <a:pt x="2036222" y="6180231"/>
                    <a:pt x="2046612" y="6179779"/>
                  </a:cubicBezTo>
                  <a:lnTo>
                    <a:pt x="2046951" y="6179779"/>
                  </a:lnTo>
                  <a:lnTo>
                    <a:pt x="2047290" y="6179779"/>
                  </a:lnTo>
                  <a:lnTo>
                    <a:pt x="2082412" y="6178876"/>
                  </a:lnTo>
                  <a:lnTo>
                    <a:pt x="2117760" y="6177068"/>
                  </a:lnTo>
                  <a:cubicBezTo>
                    <a:pt x="2157963" y="6175262"/>
                    <a:pt x="2200765" y="6171535"/>
                    <a:pt x="2256215" y="6164985"/>
                  </a:cubicBezTo>
                  <a:cubicBezTo>
                    <a:pt x="2436342" y="6142963"/>
                    <a:pt x="2616469" y="6094289"/>
                    <a:pt x="2791515" y="6020319"/>
                  </a:cubicBezTo>
                  <a:cubicBezTo>
                    <a:pt x="2871810" y="5986777"/>
                    <a:pt x="2954928" y="5945557"/>
                    <a:pt x="3045726" y="5894286"/>
                  </a:cubicBezTo>
                  <a:cubicBezTo>
                    <a:pt x="3123876" y="5850468"/>
                    <a:pt x="3204509" y="5800100"/>
                    <a:pt x="3292371" y="5740246"/>
                  </a:cubicBezTo>
                  <a:cubicBezTo>
                    <a:pt x="3364647" y="5691007"/>
                    <a:pt x="3441329" y="5635332"/>
                    <a:pt x="3533482" y="5565088"/>
                  </a:cubicBezTo>
                  <a:cubicBezTo>
                    <a:pt x="3573911" y="5534370"/>
                    <a:pt x="3614680" y="5502184"/>
                    <a:pt x="3652512" y="5472257"/>
                  </a:cubicBezTo>
                  <a:lnTo>
                    <a:pt x="3773915" y="5375135"/>
                  </a:lnTo>
                  <a:cubicBezTo>
                    <a:pt x="3842239" y="5320928"/>
                    <a:pt x="3911580" y="5267059"/>
                    <a:pt x="3978549" y="5214884"/>
                  </a:cubicBezTo>
                  <a:cubicBezTo>
                    <a:pt x="4071831" y="5142268"/>
                    <a:pt x="4168388" y="5067168"/>
                    <a:pt x="4260428" y="4992633"/>
                  </a:cubicBezTo>
                  <a:cubicBezTo>
                    <a:pt x="4447557" y="4841190"/>
                    <a:pt x="4582624" y="4718207"/>
                    <a:pt x="4698154" y="4594207"/>
                  </a:cubicBezTo>
                  <a:cubicBezTo>
                    <a:pt x="4768511" y="4518203"/>
                    <a:pt x="4827801" y="4446265"/>
                    <a:pt x="4879185" y="4374440"/>
                  </a:cubicBezTo>
                  <a:cubicBezTo>
                    <a:pt x="4937120" y="4292790"/>
                    <a:pt x="4983874" y="4214641"/>
                    <a:pt x="5022383" y="4135136"/>
                  </a:cubicBezTo>
                  <a:cubicBezTo>
                    <a:pt x="5102904" y="3970932"/>
                    <a:pt x="5153273" y="3790579"/>
                    <a:pt x="5172019" y="3599271"/>
                  </a:cubicBezTo>
                  <a:cubicBezTo>
                    <a:pt x="5176424" y="3553873"/>
                    <a:pt x="5179247" y="3505651"/>
                    <a:pt x="5180489" y="3456412"/>
                  </a:cubicBezTo>
                  <a:lnTo>
                    <a:pt x="5180602" y="3450878"/>
                  </a:lnTo>
                  <a:cubicBezTo>
                    <a:pt x="5180940" y="3428743"/>
                    <a:pt x="5181280" y="3406044"/>
                    <a:pt x="5180940" y="3382667"/>
                  </a:cubicBezTo>
                  <a:cubicBezTo>
                    <a:pt x="5180940" y="3375440"/>
                    <a:pt x="5180828" y="3368325"/>
                    <a:pt x="5180828" y="3361097"/>
                  </a:cubicBezTo>
                  <a:cubicBezTo>
                    <a:pt x="5180828" y="3343366"/>
                    <a:pt x="5180715" y="3325184"/>
                    <a:pt x="5180150" y="3307002"/>
                  </a:cubicBezTo>
                  <a:cubicBezTo>
                    <a:pt x="5178230" y="3204008"/>
                    <a:pt x="5173148" y="3102595"/>
                    <a:pt x="5165243" y="3005698"/>
                  </a:cubicBezTo>
                  <a:cubicBezTo>
                    <a:pt x="5147513" y="2795418"/>
                    <a:pt x="5117021" y="2594737"/>
                    <a:pt x="5074445" y="2409076"/>
                  </a:cubicBezTo>
                  <a:cubicBezTo>
                    <a:pt x="5027804" y="2206136"/>
                    <a:pt x="4966369" y="2012796"/>
                    <a:pt x="4891947" y="1834362"/>
                  </a:cubicBezTo>
                  <a:cubicBezTo>
                    <a:pt x="4872635" y="1787834"/>
                    <a:pt x="4852081" y="1741419"/>
                    <a:pt x="4831076" y="1696585"/>
                  </a:cubicBezTo>
                  <a:cubicBezTo>
                    <a:pt x="4810522" y="1653219"/>
                    <a:pt x="4787709" y="1607933"/>
                    <a:pt x="4763316" y="1561743"/>
                  </a:cubicBezTo>
                  <a:cubicBezTo>
                    <a:pt x="4717466" y="1475124"/>
                    <a:pt x="4665517" y="1388392"/>
                    <a:pt x="4608147" y="1303693"/>
                  </a:cubicBezTo>
                  <a:cubicBezTo>
                    <a:pt x="4496457" y="1136666"/>
                    <a:pt x="4366133" y="983303"/>
                    <a:pt x="4221015" y="848123"/>
                  </a:cubicBezTo>
                  <a:cubicBezTo>
                    <a:pt x="4147721" y="780364"/>
                    <a:pt x="4070137" y="716783"/>
                    <a:pt x="3990632" y="659413"/>
                  </a:cubicBezTo>
                  <a:cubicBezTo>
                    <a:pt x="3906159" y="599220"/>
                    <a:pt x="3821459" y="546367"/>
                    <a:pt x="3738680" y="502098"/>
                  </a:cubicBezTo>
                  <a:cubicBezTo>
                    <a:pt x="3569281" y="410397"/>
                    <a:pt x="3384411" y="338797"/>
                    <a:pt x="3189150" y="289220"/>
                  </a:cubicBezTo>
                  <a:cubicBezTo>
                    <a:pt x="3095868" y="265504"/>
                    <a:pt x="2999085" y="246532"/>
                    <a:pt x="2901398" y="232867"/>
                  </a:cubicBezTo>
                  <a:cubicBezTo>
                    <a:pt x="2806422" y="219654"/>
                    <a:pt x="2708848" y="211184"/>
                    <a:pt x="2611162" y="207570"/>
                  </a:cubicBezTo>
                  <a:cubicBezTo>
                    <a:pt x="2569151" y="205763"/>
                    <a:pt x="2526575" y="204860"/>
                    <a:pt x="2484451" y="204860"/>
                  </a:cubicBezTo>
                  <a:cubicBezTo>
                    <a:pt x="2333912" y="204860"/>
                    <a:pt x="2179985" y="216266"/>
                    <a:pt x="2027414" y="238852"/>
                  </a:cubicBezTo>
                  <a:cubicBezTo>
                    <a:pt x="1928146" y="254098"/>
                    <a:pt x="1831589" y="272958"/>
                    <a:pt x="1740452" y="294867"/>
                  </a:cubicBezTo>
                  <a:cubicBezTo>
                    <a:pt x="1642427" y="318808"/>
                    <a:pt x="1547563" y="345799"/>
                    <a:pt x="1458686" y="375049"/>
                  </a:cubicBezTo>
                  <a:cubicBezTo>
                    <a:pt x="1365742" y="405541"/>
                    <a:pt x="1273251" y="439985"/>
                    <a:pt x="1183695" y="477366"/>
                  </a:cubicBezTo>
                  <a:cubicBezTo>
                    <a:pt x="1093801" y="515085"/>
                    <a:pt x="1004019" y="556757"/>
                    <a:pt x="916723" y="601140"/>
                  </a:cubicBezTo>
                  <a:cubicBezTo>
                    <a:pt x="741226" y="690469"/>
                    <a:pt x="570810" y="792673"/>
                    <a:pt x="410333" y="905154"/>
                  </a:cubicBezTo>
                  <a:cubicBezTo>
                    <a:pt x="377244" y="928531"/>
                    <a:pt x="333765" y="959587"/>
                    <a:pt x="290625" y="992677"/>
                  </a:cubicBezTo>
                  <a:lnTo>
                    <a:pt x="290399" y="992902"/>
                  </a:lnTo>
                  <a:lnTo>
                    <a:pt x="290173" y="993128"/>
                  </a:lnTo>
                  <a:cubicBezTo>
                    <a:pt x="273685" y="1005325"/>
                    <a:pt x="257084" y="1018199"/>
                    <a:pt x="241047" y="1030735"/>
                  </a:cubicBezTo>
                  <a:lnTo>
                    <a:pt x="231109" y="1038527"/>
                  </a:lnTo>
                  <a:cubicBezTo>
                    <a:pt x="210217" y="1054451"/>
                    <a:pt x="190341" y="1070713"/>
                    <a:pt x="173514" y="1084491"/>
                  </a:cubicBezTo>
                  <a:cubicBezTo>
                    <a:pt x="131729" y="1118710"/>
                    <a:pt x="92513" y="1151912"/>
                    <a:pt x="55330" y="1184549"/>
                  </a:cubicBezTo>
                  <a:lnTo>
                    <a:pt x="0" y="1235015"/>
                  </a:lnTo>
                  <a:lnTo>
                    <a:pt x="0" y="836733"/>
                  </a:lnTo>
                  <a:lnTo>
                    <a:pt x="106314" y="740109"/>
                  </a:lnTo>
                  <a:cubicBezTo>
                    <a:pt x="666575" y="277744"/>
                    <a:pt x="1384849" y="0"/>
                    <a:pt x="216801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p:cNvSpPr>
            <a:spLocks noGrp="1"/>
          </p:cNvSpPr>
          <p:nvPr>
            <p:ph type="title"/>
          </p:nvPr>
        </p:nvSpPr>
        <p:spPr>
          <a:xfrm>
            <a:off x="804672" y="2053641"/>
            <a:ext cx="3669161" cy="2760098"/>
          </a:xfrm>
        </p:spPr>
        <p:txBody>
          <a:bodyPr>
            <a:normAutofit/>
          </a:bodyPr>
          <a:lstStyle/>
          <a:p>
            <a:r>
              <a:rPr lang="en-US" sz="3600" dirty="0">
                <a:solidFill>
                  <a:schemeClr val="tx2"/>
                </a:solidFill>
                <a:latin typeface="Times New Roman" panose="02020503050405090304" pitchFamily="18" charset="0"/>
                <a:cs typeface="Times New Roman" panose="02020503050405090304" pitchFamily="18" charset="0"/>
              </a:rPr>
              <a:t>Final evaluation</a:t>
            </a:r>
            <a:br>
              <a:rPr lang="en-US" sz="3600" dirty="0">
                <a:solidFill>
                  <a:schemeClr val="tx2"/>
                </a:solidFill>
                <a:latin typeface="Times New Roman" panose="02020503050405090304" pitchFamily="18" charset="0"/>
                <a:cs typeface="Times New Roman" panose="02020503050405090304" pitchFamily="18" charset="0"/>
              </a:rPr>
            </a:br>
            <a:endParaRPr lang="en-US" sz="3600" dirty="0">
              <a:solidFill>
                <a:schemeClr val="tx2"/>
              </a:solidFill>
              <a:latin typeface="Times New Roman" panose="02020503050405090304" pitchFamily="18" charset="0"/>
              <a:cs typeface="Times New Roman" panose="02020503050405090304" pitchFamily="18" charset="0"/>
            </a:endParaRPr>
          </a:p>
        </p:txBody>
      </p:sp>
      <p:sp>
        <p:nvSpPr>
          <p:cNvPr id="11" name="Content Placeholder 10"/>
          <p:cNvSpPr>
            <a:spLocks noGrp="1"/>
          </p:cNvSpPr>
          <p:nvPr>
            <p:ph idx="1"/>
          </p:nvPr>
        </p:nvSpPr>
        <p:spPr>
          <a:xfrm>
            <a:off x="6090574" y="801866"/>
            <a:ext cx="4977578" cy="2957597"/>
          </a:xfrm>
        </p:spPr>
        <p:txBody>
          <a:bodyPr anchor="ctr">
            <a:normAutofit/>
          </a:bodyPr>
          <a:lstStyle/>
          <a:p>
            <a:r>
              <a:rPr lang="en-US" dirty="0">
                <a:latin typeface="Times New Roman" panose="02020503050405090304" pitchFamily="18" charset="0"/>
                <a:cs typeface="Times New Roman" panose="02020503050405090304" pitchFamily="18" charset="0"/>
              </a:rPr>
              <a:t>After evaluating the model on the test set, I got an accuracy of 85.86% which is pretty good and there is no problem of overfitting.</a:t>
            </a:r>
            <a:endParaRPr lang="en-US" dirty="0">
              <a:latin typeface="Times New Roman" panose="02020503050405090304" pitchFamily="18" charset="0"/>
              <a:cs typeface="Times New Roman" panose="02020503050405090304" pitchFamily="18" charset="0"/>
            </a:endParaRPr>
          </a:p>
          <a:p>
            <a:endParaRPr lang="en-US" dirty="0">
              <a:solidFill>
                <a:schemeClr val="tx2"/>
              </a:solidFill>
              <a:latin typeface="Times New Roman" panose="02020503050405090304" pitchFamily="18" charset="0"/>
              <a:cs typeface="Times New Roman" panose="02020503050405090304" pitchFamily="18" charset="0"/>
            </a:endParaRPr>
          </a:p>
        </p:txBody>
      </p:sp>
      <p:sp>
        <p:nvSpPr>
          <p:cNvPr id="24" name="Rectangle 23"/>
          <p:cNvSpPr>
            <a:spLocks noGrp="1" noRot="1" noChangeAspect="1" noMove="1" noResize="1" noEditPoints="1" noAdjustHandles="1" noChangeArrowheads="1" noChangeShapeType="1" noTextEdit="1"/>
          </p:cNvSpPr>
          <p:nvPr/>
        </p:nvSpPr>
        <p:spPr>
          <a:xfrm>
            <a:off x="6085581" y="4079694"/>
            <a:ext cx="4977975" cy="1979514"/>
          </a:xfrm>
          <a:prstGeom prst="rect">
            <a:avLst/>
          </a:prstGeom>
          <a:solidFill>
            <a:srgbClr val="FFFFFF"/>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text&#10;&#10;Description automatically generated"/>
          <p:cNvPicPr>
            <a:picLocks noChangeAspect="1"/>
          </p:cNvPicPr>
          <p:nvPr/>
        </p:nvPicPr>
        <p:blipFill>
          <a:blip r:embed="rId1"/>
          <a:stretch>
            <a:fillRect/>
          </a:stretch>
        </p:blipFill>
        <p:spPr>
          <a:xfrm>
            <a:off x="334295" y="4594752"/>
            <a:ext cx="7099155" cy="1668299"/>
          </a:xfrm>
          <a:prstGeom prst="rect">
            <a:avLst/>
          </a:prstGeom>
          <a:effectLst>
            <a:softEdge rad="0"/>
          </a:effectLst>
        </p:spPr>
      </p:pic>
      <p:pic>
        <p:nvPicPr>
          <p:cNvPr id="7" name="Picture 6"/>
          <p:cNvPicPr>
            <a:picLocks noChangeAspect="1"/>
          </p:cNvPicPr>
          <p:nvPr/>
        </p:nvPicPr>
        <p:blipFill>
          <a:blip r:embed="rId2"/>
          <a:stretch>
            <a:fillRect/>
          </a:stretch>
        </p:blipFill>
        <p:spPr>
          <a:xfrm>
            <a:off x="4345915" y="3879080"/>
            <a:ext cx="6465144" cy="630350"/>
          </a:xfrm>
          <a:prstGeom prst="rect">
            <a:avLst/>
          </a:prstGeom>
          <a:effectLst>
            <a:softEdge rad="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65150" y="770890"/>
            <a:ext cx="5066001" cy="1268984"/>
          </a:xfrm>
        </p:spPr>
        <p:txBody>
          <a:bodyPr>
            <a:normAutofit/>
          </a:bodyPr>
          <a:lstStyle/>
          <a:p>
            <a:pPr>
              <a:lnSpc>
                <a:spcPct val="90000"/>
              </a:lnSpc>
            </a:pPr>
            <a:r>
              <a:rPr lang="en-US" b="0" dirty="0"/>
              <a:t>Data preprocessing</a:t>
            </a:r>
            <a:br>
              <a:rPr lang="en-US" b="0" dirty="0"/>
            </a:br>
            <a:endParaRPr lang="en-US" b="0" dirty="0"/>
          </a:p>
        </p:txBody>
      </p:sp>
      <p:sp>
        <p:nvSpPr>
          <p:cNvPr id="3" name="Content Placeholder 2"/>
          <p:cNvSpPr>
            <a:spLocks noGrp="1"/>
          </p:cNvSpPr>
          <p:nvPr>
            <p:ph idx="1"/>
          </p:nvPr>
        </p:nvSpPr>
        <p:spPr>
          <a:xfrm>
            <a:off x="565150" y="2160016"/>
            <a:ext cx="5754968" cy="3601212"/>
          </a:xfrm>
        </p:spPr>
        <p:txBody>
          <a:bodyPr>
            <a:normAutofit/>
          </a:bodyPr>
          <a:lstStyle/>
          <a:p>
            <a:r>
              <a:rPr lang="en-US" sz="2000" dirty="0">
                <a:latin typeface="Times New Roman" panose="02020503050405090304" pitchFamily="18" charset="0"/>
                <a:cs typeface="Times New Roman" panose="02020503050405090304" pitchFamily="18" charset="0"/>
              </a:rPr>
              <a:t>We will use in-built python modules for preparing text using regular expressions for preprocessing.</a:t>
            </a:r>
            <a:endParaRPr lang="en-US" sz="2000" dirty="0">
              <a:latin typeface="Times New Roman" panose="02020503050405090304" pitchFamily="18" charset="0"/>
              <a:cs typeface="Times New Roman" panose="02020503050405090304" pitchFamily="18" charset="0"/>
            </a:endParaRPr>
          </a:p>
          <a:p>
            <a:pPr marL="0" indent="0">
              <a:buNone/>
            </a:pPr>
            <a:r>
              <a:rPr lang="en-US" sz="2000" dirty="0">
                <a:latin typeface="Times New Roman" panose="02020503050405090304" pitchFamily="18" charset="0"/>
                <a:cs typeface="Times New Roman" panose="02020503050405090304" pitchFamily="18" charset="0"/>
              </a:rPr>
              <a:t>   Below are the various steps to preprocess the   text:</a:t>
            </a:r>
            <a:endParaRPr lang="en-US" sz="2000" dirty="0">
              <a:latin typeface="Times New Roman" panose="02020503050405090304" pitchFamily="18" charset="0"/>
              <a:cs typeface="Times New Roman" panose="02020503050405090304" pitchFamily="18" charset="0"/>
            </a:endParaRPr>
          </a:p>
          <a:p>
            <a:r>
              <a:rPr lang="en-US" sz="2000" dirty="0">
                <a:latin typeface="Times New Roman" panose="02020503050405090304" pitchFamily="18" charset="0"/>
                <a:cs typeface="Times New Roman" panose="02020503050405090304" pitchFamily="18" charset="0"/>
              </a:rPr>
              <a:t>Conversion of characters to lowercase.</a:t>
            </a:r>
            <a:endParaRPr lang="en-US" sz="2000" dirty="0">
              <a:latin typeface="Times New Roman" panose="02020503050405090304" pitchFamily="18" charset="0"/>
              <a:cs typeface="Times New Roman" panose="02020503050405090304" pitchFamily="18" charset="0"/>
            </a:endParaRPr>
          </a:p>
          <a:p>
            <a:r>
              <a:rPr lang="en-US" sz="2000" dirty="0">
                <a:latin typeface="Times New Roman" panose="02020503050405090304" pitchFamily="18" charset="0"/>
                <a:cs typeface="Times New Roman" panose="02020503050405090304" pitchFamily="18" charset="0"/>
              </a:rPr>
              <a:t>Removal of punctuation and special characters.</a:t>
            </a:r>
            <a:endParaRPr lang="en-US" sz="2000" dirty="0">
              <a:latin typeface="Times New Roman" panose="02020503050405090304" pitchFamily="18" charset="0"/>
              <a:cs typeface="Times New Roman" panose="02020503050405090304" pitchFamily="18" charset="0"/>
            </a:endParaRPr>
          </a:p>
        </p:txBody>
      </p:sp>
      <p:cxnSp>
        <p:nvCxnSpPr>
          <p:cNvPr id="10" name="Straight Connector 9"/>
          <p:cNvCxnSpPr>
            <a:cxnSpLocks noGrp="1" noRot="1" noChangeAspect="1" noMove="1" noResize="1" noEditPoints="1" noAdjustHandles="1" noChangeArrowheads="1" noChangeShapeType="1"/>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66" name="Group 11"/>
          <p:cNvGrpSpPr>
            <a:grpSpLocks noGrp="1" noRot="1" noChangeAspect="1" noMove="1" noResize="1" noUngrp="1"/>
          </p:cNvGrpSpPr>
          <p:nvPr/>
        </p:nvGrpSpPr>
        <p:grpSpPr>
          <a:xfrm>
            <a:off x="6201388" y="0"/>
            <a:ext cx="5990612" cy="6858001"/>
            <a:chOff x="6201388" y="0"/>
            <a:chExt cx="5990612" cy="6858001"/>
          </a:xfrm>
        </p:grpSpPr>
        <p:sp>
          <p:nvSpPr>
            <p:cNvPr id="67" name="Oval 12"/>
            <p:cNvSpPr/>
            <p:nvPr userDrawn="1"/>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35"/>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9" name="Freeform 36"/>
            <p:cNvSpPr/>
            <p:nvPr userDrawn="1"/>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0" name="Oval 15"/>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16"/>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17"/>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65"/>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66"/>
            <p:cNvSpPr/>
            <p:nvPr userDrawn="1"/>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Oval 20"/>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71"/>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72"/>
            <p:cNvSpPr/>
            <p:nvPr userDrawn="1"/>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Oval 26"/>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76"/>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77"/>
            <p:cNvSpPr/>
            <p:nvPr userDrawn="1"/>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78"/>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79"/>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80"/>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81"/>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82"/>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p:cNvSpPr>
            <a:spLocks noGrp="1" noRot="1" noChangeAspect="1" noMove="1" noResize="1" noEditPoints="1" noAdjustHandles="1" noChangeArrowheads="1" noChangeShapeType="1" noTextEdit="1"/>
          </p:cNvSpPr>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4672" y="802955"/>
            <a:ext cx="6318649" cy="1454051"/>
          </a:xfrm>
        </p:spPr>
        <p:txBody>
          <a:bodyPr anchor="b">
            <a:normAutofit/>
          </a:bodyPr>
          <a:lstStyle/>
          <a:p>
            <a:r>
              <a:rPr lang="en-US" sz="3600">
                <a:solidFill>
                  <a:schemeClr val="tx2"/>
                </a:solidFill>
                <a:latin typeface="Times New Roman" panose="02020503050405090304" pitchFamily="18" charset="0"/>
                <a:cs typeface="Times New Roman" panose="02020503050405090304" pitchFamily="18" charset="0"/>
              </a:rPr>
              <a:t>Prediction of Model</a:t>
            </a:r>
            <a:endParaRPr lang="en-US" sz="3600">
              <a:solidFill>
                <a:schemeClr val="tx2"/>
              </a:solidFill>
              <a:latin typeface="Times New Roman" panose="02020503050405090304" pitchFamily="18" charset="0"/>
              <a:cs typeface="Times New Roman" panose="02020503050405090304" pitchFamily="18" charset="0"/>
            </a:endParaRPr>
          </a:p>
        </p:txBody>
      </p:sp>
      <p:grpSp>
        <p:nvGrpSpPr>
          <p:cNvPr id="18" name="Group 17"/>
          <p:cNvGrpSpPr>
            <a:grpSpLocks noGrp="1" noRot="1" noChangeAspect="1" noMove="1" noResize="1" noUngrp="1"/>
          </p:cNvGrpSpPr>
          <p:nvPr/>
        </p:nvGrpSpPr>
        <p:grpSpPr>
          <a:xfrm>
            <a:off x="0" y="-4155"/>
            <a:ext cx="2514948" cy="2174333"/>
            <a:chOff x="-305" y="-4155"/>
            <a:chExt cx="2514948" cy="2174333"/>
          </a:xfrm>
        </p:grpSpPr>
        <p:sp>
          <p:nvSpPr>
            <p:cNvPr id="19" name="Freeform: Shape 18"/>
            <p:cNvSpPr/>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p:cNvSpPr/>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p:cNvSpPr/>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p:cNvSpPr/>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9" name="Picture 8" descr="Text&#10;&#10;Description automatically generated"/>
          <p:cNvPicPr>
            <a:picLocks noChangeAspect="1"/>
          </p:cNvPicPr>
          <p:nvPr/>
        </p:nvPicPr>
        <p:blipFill>
          <a:blip r:embed="rId1"/>
          <a:stretch>
            <a:fillRect/>
          </a:stretch>
        </p:blipFill>
        <p:spPr>
          <a:xfrm>
            <a:off x="6556917" y="4432609"/>
            <a:ext cx="5374886" cy="1906317"/>
          </a:xfrm>
          <a:prstGeom prst="rect">
            <a:avLst/>
          </a:prstGeom>
        </p:spPr>
      </p:pic>
      <p:sp>
        <p:nvSpPr>
          <p:cNvPr id="13" name="Content Placeholder 12"/>
          <p:cNvSpPr>
            <a:spLocks noGrp="1"/>
          </p:cNvSpPr>
          <p:nvPr>
            <p:ph idx="1"/>
          </p:nvPr>
        </p:nvSpPr>
        <p:spPr>
          <a:xfrm>
            <a:off x="804672" y="2421682"/>
            <a:ext cx="4650524" cy="3639289"/>
          </a:xfrm>
        </p:spPr>
        <p:txBody>
          <a:bodyPr anchor="ctr">
            <a:normAutofit/>
          </a:bodyPr>
          <a:lstStyle/>
          <a:p>
            <a:endParaRPr lang="en-US" sz="1800">
              <a:solidFill>
                <a:schemeClr val="tx2"/>
              </a:solidFill>
            </a:endParaRPr>
          </a:p>
        </p:txBody>
      </p:sp>
      <p:pic>
        <p:nvPicPr>
          <p:cNvPr id="5" name="Content Placeholder 4" descr="Graphical user interface, application&#10;&#10;Description automatically generated"/>
          <p:cNvPicPr>
            <a:picLocks noChangeAspect="1"/>
          </p:cNvPicPr>
          <p:nvPr/>
        </p:nvPicPr>
        <p:blipFill>
          <a:blip r:embed="rId2"/>
          <a:stretch>
            <a:fillRect/>
          </a:stretch>
        </p:blipFill>
        <p:spPr>
          <a:xfrm>
            <a:off x="6556917" y="327203"/>
            <a:ext cx="5374886" cy="1387297"/>
          </a:xfrm>
          <a:prstGeom prst="rect">
            <a:avLst/>
          </a:prstGeom>
        </p:spPr>
      </p:pic>
      <p:pic>
        <p:nvPicPr>
          <p:cNvPr id="7" name="Picture 6" descr="Text&#10;&#10;Description automatically generated"/>
          <p:cNvPicPr>
            <a:picLocks noChangeAspect="1"/>
          </p:cNvPicPr>
          <p:nvPr/>
        </p:nvPicPr>
        <p:blipFill>
          <a:blip r:embed="rId3"/>
          <a:stretch>
            <a:fillRect/>
          </a:stretch>
        </p:blipFill>
        <p:spPr>
          <a:xfrm>
            <a:off x="6554608" y="2906691"/>
            <a:ext cx="5374887" cy="876233"/>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a:spLocks noGrp="1" noRot="1" noChangeAspect="1" noMove="1" noResize="1" noEditPoints="1" noAdjustHandles="1" noChangeArrowheads="1" noChangeShapeType="1" noTextEdit="1"/>
          </p:cNvSpPr>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46351" y="433545"/>
            <a:ext cx="11139854" cy="930447"/>
          </a:xfrm>
        </p:spPr>
        <p:txBody>
          <a:bodyPr vert="horz" lIns="91440" tIns="45720" rIns="91440" bIns="45720" rtlCol="0" anchor="b">
            <a:normAutofit/>
          </a:bodyPr>
          <a:lstStyle/>
          <a:p>
            <a:pPr algn="ctr">
              <a:lnSpc>
                <a:spcPct val="90000"/>
              </a:lnSpc>
            </a:pPr>
            <a:r>
              <a:rPr lang="en-US" sz="5400">
                <a:solidFill>
                  <a:srgbClr val="FFFFFF"/>
                </a:solidFill>
              </a:rPr>
              <a:t>Modified Dataset</a:t>
            </a:r>
            <a:endParaRPr lang="en-US" sz="5400">
              <a:solidFill>
                <a:srgbClr val="FFFFFF"/>
              </a:solidFill>
            </a:endParaRPr>
          </a:p>
        </p:txBody>
      </p:sp>
      <p:sp>
        <p:nvSpPr>
          <p:cNvPr id="3" name="Content Placeholder 2"/>
          <p:cNvSpPr>
            <a:spLocks noGrp="1"/>
          </p:cNvSpPr>
          <p:nvPr>
            <p:ph idx="1"/>
          </p:nvPr>
        </p:nvSpPr>
        <p:spPr>
          <a:xfrm>
            <a:off x="1544278" y="1645723"/>
            <a:ext cx="9144000" cy="420001"/>
          </a:xfrm>
        </p:spPr>
        <p:txBody>
          <a:bodyPr vert="horz" lIns="91440" tIns="45720" rIns="91440" bIns="45720" rtlCol="0">
            <a:normAutofit/>
          </a:bodyPr>
          <a:lstStyle/>
          <a:p>
            <a:pPr marL="0" indent="0" algn="ctr">
              <a:lnSpc>
                <a:spcPct val="90000"/>
              </a:lnSpc>
              <a:spcBef>
                <a:spcPts val="1000"/>
              </a:spcBef>
              <a:buNone/>
            </a:pPr>
            <a:r>
              <a:rPr lang="en-US" sz="2000">
                <a:solidFill>
                  <a:srgbClr val="A06F9C"/>
                </a:solidFill>
              </a:rPr>
              <a:t>This function returns us a modified data frame which looks like.</a:t>
            </a:r>
            <a:endParaRPr lang="en-US" sz="2000">
              <a:solidFill>
                <a:srgbClr val="A06F9C"/>
              </a:solidFill>
            </a:endParaRPr>
          </a:p>
        </p:txBody>
      </p:sp>
      <p:cxnSp>
        <p:nvCxnSpPr>
          <p:cNvPr id="14" name="Straight Connector 13"/>
          <p:cNvCxnSpPr>
            <a:cxnSpLocks noGrp="1" noRot="1" noChangeAspect="1" noMove="1" noResize="1" noEditPoints="1" noAdjustHandles="1" noChangeArrowheads="1" noChangeShapeType="1"/>
          </p:cNvCxnSpPr>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descr="Text&#10;&#10;Description automatically generated"/>
          <p:cNvPicPr>
            <a:picLocks noChangeAspect="1"/>
          </p:cNvPicPr>
          <p:nvPr/>
        </p:nvPicPr>
        <p:blipFill>
          <a:blip r:embed="rId1"/>
          <a:stretch>
            <a:fillRect/>
          </a:stretch>
        </p:blipFill>
        <p:spPr>
          <a:xfrm>
            <a:off x="331567" y="2775222"/>
            <a:ext cx="5455917" cy="3300829"/>
          </a:xfrm>
          <a:prstGeom prst="rect">
            <a:avLst/>
          </a:prstGeom>
        </p:spPr>
      </p:pic>
      <p:cxnSp>
        <p:nvCxnSpPr>
          <p:cNvPr id="16" name="Straight Connector 15"/>
          <p:cNvCxnSpPr>
            <a:cxnSpLocks noGrp="1" noRot="1" noChangeAspect="1" noMove="1" noResize="1" noEditPoints="1" noAdjustHandles="1" noChangeArrowheads="1" noChangeShapeType="1"/>
          </p:cNvCxnSpPr>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4" descr="Text&#10;&#10;Description automatically generated"/>
          <p:cNvPicPr>
            <a:picLocks noChangeAspect="1"/>
          </p:cNvPicPr>
          <p:nvPr/>
        </p:nvPicPr>
        <p:blipFill>
          <a:blip r:embed="rId2"/>
          <a:stretch>
            <a:fillRect/>
          </a:stretch>
        </p:blipFill>
        <p:spPr>
          <a:xfrm>
            <a:off x="6445073" y="2775221"/>
            <a:ext cx="5455917" cy="3300829"/>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endParaRPr lang="en-US" dirty="0"/>
          </a:p>
        </p:txBody>
      </p:sp>
      <p:sp>
        <p:nvSpPr>
          <p:cNvPr id="3" name="Content Placeholder 2"/>
          <p:cNvSpPr>
            <a:spLocks noGrp="1"/>
          </p:cNvSpPr>
          <p:nvPr>
            <p:ph idx="1"/>
          </p:nvPr>
        </p:nvSpPr>
        <p:spPr>
          <a:xfrm>
            <a:off x="565150" y="2160016"/>
            <a:ext cx="11017250" cy="3601212"/>
          </a:xfrm>
        </p:spPr>
        <p:txBody>
          <a:bodyPr/>
          <a:lstStyle/>
          <a:p>
            <a:r>
              <a:rPr lang="en-US" dirty="0"/>
              <a:t>The advantage of </a:t>
            </a:r>
            <a:r>
              <a:rPr lang="en-US" dirty="0" err="1"/>
              <a:t>GloVe</a:t>
            </a:r>
            <a:r>
              <a:rPr lang="en-US" dirty="0"/>
              <a:t> is that, unlike Word2vec, </a:t>
            </a:r>
            <a:r>
              <a:rPr lang="en-US" dirty="0" err="1"/>
              <a:t>GloVe</a:t>
            </a:r>
            <a:r>
              <a:rPr lang="en-US" dirty="0"/>
              <a:t> does not rely just on local statistics (local context information of words) but incorporates global statistics (word co-occurrence) to obtain word vectors.</a:t>
            </a:r>
            <a:endParaRPr lang="en-US" dirty="0"/>
          </a:p>
          <a:p>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0"/>
          <p:cNvGrpSpPr>
            <a:grpSpLocks noGrp="1" noRot="1" noChangeAspect="1" noMove="1" noResize="1" noUngrp="1"/>
          </p:cNvGrpSpPr>
          <p:nvPr/>
        </p:nvGrpSpPr>
        <p:grpSpPr>
          <a:xfrm>
            <a:off x="10290315" y="0"/>
            <a:ext cx="1901686" cy="4677439"/>
            <a:chOff x="10290315" y="0"/>
            <a:chExt cx="1901686" cy="4677439"/>
          </a:xfrm>
        </p:grpSpPr>
        <p:sp>
          <p:nvSpPr>
            <p:cNvPr id="21" name="Freeform 32"/>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34"/>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47"/>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48"/>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p:cNvSpPr>
            <a:spLocks noGrp="1"/>
          </p:cNvSpPr>
          <p:nvPr>
            <p:ph type="title"/>
          </p:nvPr>
        </p:nvSpPr>
        <p:spPr>
          <a:xfrm>
            <a:off x="5224243" y="770890"/>
            <a:ext cx="6400999" cy="1268984"/>
          </a:xfrm>
        </p:spPr>
        <p:txBody>
          <a:bodyPr>
            <a:normAutofit/>
          </a:bodyPr>
          <a:lstStyle/>
          <a:p>
            <a:r>
              <a:rPr lang="en-US" b="0">
                <a:latin typeface="Times New Roman" panose="02020503050405090304" pitchFamily="18" charset="0"/>
                <a:cs typeface="Times New Roman" panose="02020503050405090304" pitchFamily="18" charset="0"/>
              </a:rPr>
              <a:t>References:-</a:t>
            </a:r>
            <a:r>
              <a:rPr lang="en-US">
                <a:latin typeface="Times New Roman" panose="02020503050405090304" pitchFamily="18" charset="0"/>
                <a:cs typeface="Times New Roman" panose="02020503050405090304" pitchFamily="18" charset="0"/>
              </a:rPr>
              <a:t> </a:t>
            </a:r>
            <a:endParaRPr lang="en-US">
              <a:latin typeface="Times New Roman" panose="02020503050405090304" pitchFamily="18" charset="0"/>
              <a:cs typeface="Times New Roman" panose="02020503050405090304" pitchFamily="18" charset="0"/>
            </a:endParaRPr>
          </a:p>
        </p:txBody>
      </p:sp>
      <p:sp>
        <p:nvSpPr>
          <p:cNvPr id="3" name="Content Placeholder 2"/>
          <p:cNvSpPr>
            <a:spLocks noGrp="1"/>
          </p:cNvSpPr>
          <p:nvPr>
            <p:ph idx="1"/>
          </p:nvPr>
        </p:nvSpPr>
        <p:spPr>
          <a:xfrm>
            <a:off x="5224243" y="2160016"/>
            <a:ext cx="6400999" cy="3601212"/>
          </a:xfrm>
        </p:spPr>
        <p:txBody>
          <a:bodyPr>
            <a:normAutofit/>
          </a:bodyPr>
          <a:lstStyle/>
          <a:p>
            <a:pPr>
              <a:lnSpc>
                <a:spcPct val="90000"/>
              </a:lnSpc>
            </a:pPr>
            <a:r>
              <a:rPr lang="en-US" sz="1700" dirty="0">
                <a:latin typeface="Times New Roman" panose="02020503050405090304" pitchFamily="18" charset="0"/>
                <a:cs typeface="Times New Roman" panose="02020503050405090304" pitchFamily="18" charset="0"/>
                <a:hlinkClick r:id="rId1"/>
              </a:rPr>
              <a:t>https://ieeexplore.ieee.org/stamp/stamp.jsp?arnumber=9257657</a:t>
            </a:r>
            <a:endParaRPr lang="en-US" sz="1700" dirty="0">
              <a:latin typeface="Times New Roman" panose="02020503050405090304" pitchFamily="18" charset="0"/>
              <a:cs typeface="Times New Roman" panose="02020503050405090304" pitchFamily="18" charset="0"/>
            </a:endParaRPr>
          </a:p>
          <a:p>
            <a:pPr>
              <a:lnSpc>
                <a:spcPct val="90000"/>
              </a:lnSpc>
            </a:pPr>
            <a:r>
              <a:rPr lang="en-US" sz="1700" dirty="0">
                <a:latin typeface="Times New Roman" panose="02020503050405090304" pitchFamily="18" charset="0"/>
                <a:cs typeface="Times New Roman" panose="02020503050405090304" pitchFamily="18" charset="0"/>
                <a:hlinkClick r:id="rId2"/>
              </a:rPr>
              <a:t>https://nlp.stanford.edu/~socherr/EMNLP2013_RNTN.pdf</a:t>
            </a:r>
            <a:endParaRPr lang="en-US" sz="1700" dirty="0">
              <a:latin typeface="Times New Roman" panose="02020503050405090304" pitchFamily="18" charset="0"/>
              <a:cs typeface="Times New Roman" panose="02020503050405090304" pitchFamily="18" charset="0"/>
            </a:endParaRPr>
          </a:p>
          <a:p>
            <a:pPr>
              <a:lnSpc>
                <a:spcPct val="90000"/>
              </a:lnSpc>
            </a:pPr>
            <a:r>
              <a:rPr lang="en-US" sz="1700" dirty="0">
                <a:latin typeface="Times New Roman" panose="02020503050405090304" pitchFamily="18" charset="0"/>
                <a:cs typeface="Times New Roman" panose="02020503050405090304" pitchFamily="18" charset="0"/>
                <a:hlinkClick r:id="rId3"/>
              </a:rPr>
              <a:t>https://www.kaggle.com/code/ngyptr/lstm-sentiment-analysis-keras/notebook</a:t>
            </a:r>
            <a:endParaRPr lang="en-US" sz="1700" dirty="0">
              <a:latin typeface="Times New Roman" panose="02020503050405090304" pitchFamily="18" charset="0"/>
              <a:cs typeface="Times New Roman" panose="02020503050405090304" pitchFamily="18" charset="0"/>
            </a:endParaRPr>
          </a:p>
          <a:p>
            <a:pPr>
              <a:lnSpc>
                <a:spcPct val="90000"/>
              </a:lnSpc>
            </a:pPr>
            <a:r>
              <a:rPr lang="en-US" sz="1700" dirty="0">
                <a:latin typeface="Times New Roman" panose="02020503050405090304" pitchFamily="18" charset="0"/>
                <a:cs typeface="Times New Roman" panose="02020503050405090304" pitchFamily="18" charset="0"/>
                <a:hlinkClick r:id="rId4"/>
              </a:rPr>
              <a:t>https://towardsdatascience.com/sentiment-analysis-using-lstm-step-by-step-50d074f09948</a:t>
            </a:r>
            <a:endParaRPr lang="en-US" sz="1700" dirty="0">
              <a:latin typeface="Times New Roman" panose="02020503050405090304" pitchFamily="18" charset="0"/>
              <a:cs typeface="Times New Roman" panose="02020503050405090304" pitchFamily="18" charset="0"/>
            </a:endParaRPr>
          </a:p>
          <a:p>
            <a:pPr>
              <a:lnSpc>
                <a:spcPct val="90000"/>
              </a:lnSpc>
            </a:pPr>
            <a:r>
              <a:rPr lang="en-US" sz="1700" dirty="0">
                <a:latin typeface="Times New Roman" panose="02020503050405090304" pitchFamily="18" charset="0"/>
                <a:cs typeface="Times New Roman" panose="02020503050405090304" pitchFamily="18" charset="0"/>
                <a:hlinkClick r:id="rId5"/>
              </a:rPr>
              <a:t>https://towardsdatascience.com/sentiment-analysis-using-lstm-and-glove-embeddings-99223a87fe8e</a:t>
            </a:r>
            <a:endParaRPr lang="en-US" sz="1700" dirty="0">
              <a:latin typeface="Times New Roman" panose="02020503050405090304" pitchFamily="18" charset="0"/>
              <a:cs typeface="Times New Roman" panose="02020503050405090304" pitchFamily="18" charset="0"/>
            </a:endParaRPr>
          </a:p>
          <a:p>
            <a:pPr>
              <a:lnSpc>
                <a:spcPct val="90000"/>
              </a:lnSpc>
            </a:pPr>
            <a:r>
              <a:rPr lang="en-US" sz="1700" dirty="0">
                <a:latin typeface="Times New Roman" panose="02020503050405090304" pitchFamily="18" charset="0"/>
                <a:cs typeface="Times New Roman" panose="02020503050405090304" pitchFamily="18" charset="0"/>
                <a:hlinkClick r:id="rId6"/>
              </a:rPr>
              <a:t>https://medium.com/aubergine-solutions/scratching-surface-of-rnn-gru-and-lstm-with-example-of-sentiment-analysis-8dd4e748d426</a:t>
            </a:r>
            <a:endParaRPr lang="en-US" sz="1700" dirty="0">
              <a:latin typeface="Times New Roman" panose="02020503050405090304" pitchFamily="18" charset="0"/>
              <a:cs typeface="Times New Roman" panose="02020503050405090304" pitchFamily="18" charset="0"/>
            </a:endParaRPr>
          </a:p>
          <a:p>
            <a:pPr>
              <a:lnSpc>
                <a:spcPct val="90000"/>
              </a:lnSpc>
            </a:pPr>
            <a:r>
              <a:rPr lang="en-US" sz="1700" dirty="0">
                <a:latin typeface="Times New Roman" panose="02020503050405090304" pitchFamily="18" charset="0"/>
                <a:cs typeface="Times New Roman" panose="02020503050405090304" pitchFamily="18" charset="0"/>
                <a:hlinkClick r:id="rId7"/>
              </a:rPr>
              <a:t>https://haochen23.github.io/2020/01/nlp-rnn-sentiment.html#.YkcEVC1h1QI</a:t>
            </a:r>
            <a:endParaRPr lang="en-US" sz="1700" dirty="0">
              <a:latin typeface="Times New Roman" panose="02020503050405090304" pitchFamily="18" charset="0"/>
              <a:cs typeface="Times New Roman" panose="02020503050405090304" pitchFamily="18" charset="0"/>
            </a:endParaRPr>
          </a:p>
          <a:p>
            <a:pPr>
              <a:lnSpc>
                <a:spcPct val="90000"/>
              </a:lnSpc>
            </a:pPr>
            <a:endParaRPr lang="en-US" sz="1700" dirty="0">
              <a:latin typeface="Times New Roman" panose="02020503050405090304" pitchFamily="18" charset="0"/>
              <a:cs typeface="Times New Roman" panose="02020503050405090304" pitchFamily="18" charset="0"/>
            </a:endParaRPr>
          </a:p>
        </p:txBody>
      </p:sp>
      <p:pic>
        <p:nvPicPr>
          <p:cNvPr id="25" name="Picture 4"/>
          <p:cNvPicPr>
            <a:picLocks noChangeAspect="1"/>
          </p:cNvPicPr>
          <p:nvPr/>
        </p:nvPicPr>
        <p:blipFill rotWithShape="1">
          <a:blip r:embed="rId8"/>
          <a:srcRect l="30291" r="24378" b="-2"/>
          <a:stretch>
            <a:fillRect/>
          </a:stretch>
        </p:blipFill>
        <p:spPr>
          <a:xfrm>
            <a:off x="20" y="1"/>
            <a:ext cx="4657325" cy="6857999"/>
          </a:xfrm>
          <a:prstGeom prst="rect">
            <a:avLst/>
          </a:prstGeom>
        </p:spPr>
      </p:pic>
      <p:cxnSp>
        <p:nvCxnSpPr>
          <p:cNvPr id="26" name="Straight Connector 16"/>
          <p:cNvCxnSpPr>
            <a:cxnSpLocks noGrp="1" noRot="1" noChangeAspect="1" noMove="1" noResize="1" noEditPoints="1" noAdjustHandles="1" noChangeArrowheads="1" noChangeShapeType="1"/>
          </p:cNvCxnSpPr>
          <p:nvPr/>
        </p:nvCxnSpPr>
        <p:spPr>
          <a:xfrm>
            <a:off x="5224243" y="6087110"/>
            <a:ext cx="6400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1" name="Group 50"/>
          <p:cNvGrpSpPr>
            <a:grpSpLocks noGrp="1" noRot="1" noChangeAspect="1" noMove="1" noResize="1" noUngrp="1"/>
          </p:cNvGrpSpPr>
          <p:nvPr/>
        </p:nvGrpSpPr>
        <p:grpSpPr>
          <a:xfrm>
            <a:off x="6201388" y="0"/>
            <a:ext cx="5990612" cy="6858001"/>
            <a:chOff x="6201388" y="0"/>
            <a:chExt cx="5990612" cy="6858001"/>
          </a:xfrm>
        </p:grpSpPr>
        <p:sp>
          <p:nvSpPr>
            <p:cNvPr id="52" name="Oval 51"/>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46"/>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Freeform 48"/>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 name="Oval 54"/>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63"/>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64"/>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Oval 59"/>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70"/>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71"/>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6" name="Oval 65"/>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75"/>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0" name="Freeform 76"/>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 name="Freeform 77"/>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78"/>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79"/>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4" name="Freeform 80"/>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81"/>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77" name="Straight Connector 76"/>
          <p:cNvCxnSpPr>
            <a:cxnSpLocks noGrp="1" noRot="1" noChangeAspect="1" noMove="1" noResize="1" noEditPoints="1" noAdjustHandles="1" noChangeArrowheads="1" noChangeShapeType="1"/>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79" name="Rectangle 7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p:cNvGrpSpPr>
            <a:grpSpLocks noGrp="1" noRot="1" noChangeAspect="1" noMove="1" noResize="1" noUngrp="1"/>
          </p:cNvGrpSpPr>
          <p:nvPr/>
        </p:nvGrpSpPr>
        <p:grpSpPr>
          <a:xfrm>
            <a:off x="10290315" y="0"/>
            <a:ext cx="1901686" cy="6858000"/>
            <a:chOff x="10290315" y="0"/>
            <a:chExt cx="1901686" cy="6858000"/>
          </a:xfrm>
        </p:grpSpPr>
        <p:sp>
          <p:nvSpPr>
            <p:cNvPr id="82" name="Oval 81"/>
            <p:cNvSpPr/>
            <p:nvPr/>
          </p:nvSpPr>
          <p:spPr>
            <a:xfrm>
              <a:off x="10290315"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5"/>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4" name="Freeform 86"/>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5" name="Freeform 87"/>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6" name="Freeform 88"/>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7" name="Freeform 89"/>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8" name="Freeform 98"/>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p:cNvSpPr>
            <a:spLocks noGrp="1"/>
          </p:cNvSpPr>
          <p:nvPr>
            <p:ph type="title"/>
          </p:nvPr>
        </p:nvSpPr>
        <p:spPr>
          <a:xfrm>
            <a:off x="7486648" y="768334"/>
            <a:ext cx="4025901" cy="2866405"/>
          </a:xfrm>
        </p:spPr>
        <p:txBody>
          <a:bodyPr vert="horz" lIns="91440" tIns="45720" rIns="91440" bIns="45720" rtlCol="0" anchor="t">
            <a:normAutofit/>
          </a:bodyPr>
          <a:lstStyle/>
          <a:p>
            <a:r>
              <a:rPr lang="en-US" sz="5400" dirty="0"/>
              <a:t>  </a:t>
            </a:r>
            <a:endParaRPr lang="en-US" sz="5400" dirty="0"/>
          </a:p>
        </p:txBody>
      </p:sp>
      <p:pic>
        <p:nvPicPr>
          <p:cNvPr id="5" name="Content Placeholder 4" descr="A picture containing weapon, light&#10;&#10;Description automatically generated"/>
          <p:cNvPicPr>
            <a:picLocks noGrp="1" noChangeAspect="1"/>
          </p:cNvPicPr>
          <p:nvPr>
            <p:ph idx="1"/>
          </p:nvPr>
        </p:nvPicPr>
        <p:blipFill>
          <a:blip r:embed="rId1"/>
          <a:stretch>
            <a:fillRect/>
          </a:stretch>
        </p:blipFill>
        <p:spPr>
          <a:xfrm>
            <a:off x="651489" y="1378271"/>
            <a:ext cx="6150394" cy="4092807"/>
          </a:xfrm>
          <a:prstGeom prst="rect">
            <a:avLst/>
          </a:prstGeom>
        </p:spPr>
      </p:pic>
      <p:cxnSp>
        <p:nvCxnSpPr>
          <p:cNvPr id="90" name="Straight Connector 89"/>
          <p:cNvCxnSpPr>
            <a:cxnSpLocks noGrp="1" noRot="1" noChangeAspect="1" noMove="1" noResize="1" noEditPoints="1" noAdjustHandles="1" noChangeArrowheads="1" noChangeShapeType="1"/>
          </p:cNvCxnSpPr>
          <p:nvPr/>
        </p:nvCxnSpPr>
        <p:spPr>
          <a:xfrm>
            <a:off x="7486649" y="6087110"/>
            <a:ext cx="413453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65151" y="770890"/>
            <a:ext cx="4133559" cy="1268984"/>
          </a:xfrm>
        </p:spPr>
        <p:txBody>
          <a:bodyPr>
            <a:normAutofit/>
          </a:bodyPr>
          <a:lstStyle/>
          <a:p>
            <a:pPr>
              <a:lnSpc>
                <a:spcPct val="90000"/>
              </a:lnSpc>
            </a:pPr>
            <a:r>
              <a:rPr lang="en-US" sz="3100" b="0"/>
              <a:t>Lemmatization, Generating tokens:- </a:t>
            </a:r>
            <a:endParaRPr lang="en-US" sz="3100" b="0"/>
          </a:p>
        </p:txBody>
      </p:sp>
      <p:sp>
        <p:nvSpPr>
          <p:cNvPr id="3" name="Content Placeholder 2"/>
          <p:cNvSpPr>
            <a:spLocks noGrp="1"/>
          </p:cNvSpPr>
          <p:nvPr>
            <p:ph idx="1"/>
          </p:nvPr>
        </p:nvSpPr>
        <p:spPr>
          <a:xfrm>
            <a:off x="565151" y="2160016"/>
            <a:ext cx="4133559" cy="3601212"/>
          </a:xfrm>
        </p:spPr>
        <p:txBody>
          <a:bodyPr>
            <a:normAutofit/>
          </a:bodyPr>
          <a:lstStyle/>
          <a:p>
            <a:pPr algn="just">
              <a:lnSpc>
                <a:spcPct val="90000"/>
              </a:lnSpc>
            </a:pPr>
            <a:r>
              <a:rPr lang="en-US" sz="2000" b="1" dirty="0">
                <a:latin typeface="Times New Roman" panose="02020503050405090304" pitchFamily="18" charset="0"/>
                <a:cs typeface="Times New Roman" panose="02020503050405090304" pitchFamily="18" charset="0"/>
              </a:rPr>
              <a:t>Lemmatization:- </a:t>
            </a:r>
            <a:r>
              <a:rPr lang="en-US" sz="2000" dirty="0">
                <a:latin typeface="Times New Roman" panose="02020503050405090304" pitchFamily="18" charset="0"/>
                <a:cs typeface="Times New Roman" panose="02020503050405090304" pitchFamily="18" charset="0"/>
              </a:rPr>
              <a:t> is the process where we take individual tokens from a sentence, and we try to reduce them to their base form.</a:t>
            </a:r>
            <a:endParaRPr lang="en-US" sz="2000" dirty="0">
              <a:latin typeface="Times New Roman" panose="02020503050405090304" pitchFamily="18" charset="0"/>
              <a:cs typeface="Times New Roman" panose="02020503050405090304" pitchFamily="18" charset="0"/>
            </a:endParaRPr>
          </a:p>
          <a:p>
            <a:pPr algn="just">
              <a:lnSpc>
                <a:spcPct val="90000"/>
              </a:lnSpc>
            </a:pPr>
            <a:r>
              <a:rPr lang="en-US" sz="2000" b="1" dirty="0">
                <a:latin typeface="Times New Roman" panose="02020503050405090304" pitchFamily="18" charset="0"/>
                <a:cs typeface="Times New Roman" panose="02020503050405090304" pitchFamily="18" charset="0"/>
              </a:rPr>
              <a:t>A token </a:t>
            </a:r>
            <a:r>
              <a:rPr lang="en-US" sz="2000" dirty="0">
                <a:latin typeface="Times New Roman" panose="02020503050405090304" pitchFamily="18" charset="0"/>
                <a:cs typeface="Times New Roman" panose="02020503050405090304" pitchFamily="18" charset="0"/>
              </a:rPr>
              <a:t>is an instance of a sequence of characters that are grouped together as a useful semantic unit for processing.</a:t>
            </a:r>
            <a:endParaRPr lang="en-US" sz="2000" dirty="0">
              <a:latin typeface="Times New Roman" panose="02020503050405090304" pitchFamily="18" charset="0"/>
              <a:cs typeface="Times New Roman" panose="02020503050405090304" pitchFamily="18" charset="0"/>
            </a:endParaRPr>
          </a:p>
          <a:p>
            <a:pPr algn="just">
              <a:lnSpc>
                <a:spcPct val="90000"/>
              </a:lnSpc>
            </a:pPr>
            <a:endParaRPr lang="en-US" sz="2000" dirty="0">
              <a:latin typeface="Times New Roman" panose="02020503050405090304" pitchFamily="18" charset="0"/>
              <a:cs typeface="Times New Roman" panose="02020503050405090304" pitchFamily="18" charset="0"/>
            </a:endParaRPr>
          </a:p>
          <a:p>
            <a:pPr algn="just">
              <a:lnSpc>
                <a:spcPct val="90000"/>
              </a:lnSpc>
            </a:pPr>
            <a:endParaRPr lang="en-US" sz="2000" dirty="0">
              <a:latin typeface="Times New Roman" panose="02020503050405090304" pitchFamily="18" charset="0"/>
              <a:cs typeface="Times New Roman" panose="02020503050405090304" pitchFamily="18" charset="0"/>
            </a:endParaRPr>
          </a:p>
          <a:p>
            <a:pPr algn="just">
              <a:lnSpc>
                <a:spcPct val="90000"/>
              </a:lnSpc>
            </a:pPr>
            <a:endParaRPr lang="en-US" sz="2000" dirty="0">
              <a:latin typeface="Times New Roman" panose="02020503050405090304" pitchFamily="18" charset="0"/>
              <a:cs typeface="Times New Roman" panose="02020503050405090304" pitchFamily="18" charset="0"/>
            </a:endParaRPr>
          </a:p>
          <a:p>
            <a:pPr marL="0" indent="0" algn="just">
              <a:lnSpc>
                <a:spcPct val="90000"/>
              </a:lnSpc>
              <a:buNone/>
            </a:pPr>
            <a:endParaRPr lang="en-US" sz="2000" dirty="0">
              <a:latin typeface="Times New Roman" panose="02020503050405090304" pitchFamily="18" charset="0"/>
              <a:cs typeface="Times New Roman" panose="02020503050405090304" pitchFamily="18" charset="0"/>
            </a:endParaRPr>
          </a:p>
        </p:txBody>
      </p:sp>
      <p:pic>
        <p:nvPicPr>
          <p:cNvPr id="7" name="Picture 6" descr="Text&#10;&#10;Description automatically generated"/>
          <p:cNvPicPr>
            <a:picLocks noChangeAspect="1"/>
          </p:cNvPicPr>
          <p:nvPr/>
        </p:nvPicPr>
        <p:blipFill>
          <a:blip r:embed="rId1"/>
          <a:stretch>
            <a:fillRect/>
          </a:stretch>
        </p:blipFill>
        <p:spPr>
          <a:xfrm>
            <a:off x="5106596" y="1567865"/>
            <a:ext cx="6430513" cy="3713619"/>
          </a:xfrm>
          <a:prstGeom prst="rect">
            <a:avLst/>
          </a:prstGeom>
        </p:spPr>
      </p:pic>
      <p:grpSp>
        <p:nvGrpSpPr>
          <p:cNvPr id="16" name="Group 15"/>
          <p:cNvGrpSpPr>
            <a:grpSpLocks noGrp="1" noRot="1" noChangeAspect="1" noMove="1" noResize="1" noUngrp="1"/>
          </p:cNvGrpSpPr>
          <p:nvPr/>
        </p:nvGrpSpPr>
        <p:grpSpPr>
          <a:xfrm>
            <a:off x="10290315" y="0"/>
            <a:ext cx="1901686" cy="4677439"/>
            <a:chOff x="10290315" y="0"/>
            <a:chExt cx="1901686" cy="4677439"/>
          </a:xfrm>
        </p:grpSpPr>
        <p:sp>
          <p:nvSpPr>
            <p:cNvPr id="17" name="Freeform 85"/>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87"/>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89"/>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97"/>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22" name="Straight Connector 21"/>
          <p:cNvCxnSpPr>
            <a:cxnSpLocks noGrp="1" noRot="1" noChangeAspect="1" noMove="1" noResize="1" noEditPoints="1" noAdjustHandles="1" noChangeArrowheads="1" noChangeShapeType="1"/>
          </p:cNvCxnSpPr>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270124" y="4687614"/>
            <a:ext cx="184731" cy="1077218"/>
          </a:xfrm>
          <a:prstGeom prst="rect">
            <a:avLst/>
          </a:prstGeom>
          <a:noFill/>
        </p:spPr>
        <p:txBody>
          <a:bodyPr wrap="none" rtlCol="0">
            <a:spAutoFit/>
          </a:bodyPr>
          <a:lstStyle/>
          <a:p>
            <a:pPr>
              <a:spcAft>
                <a:spcPts val="600"/>
              </a:spcAft>
            </a:pPr>
            <a:endParaRPr lang="en-US"/>
          </a:p>
          <a:p>
            <a:pPr>
              <a:spcAft>
                <a:spcPts val="600"/>
              </a:spcAft>
            </a:pPr>
            <a:endParaRPr lang="en-US"/>
          </a:p>
          <a:p>
            <a:pPr>
              <a:spcAft>
                <a:spcPts val="600"/>
              </a:spcAft>
            </a:pP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65150" y="770889"/>
            <a:ext cx="4541445" cy="1587449"/>
          </a:xfrm>
        </p:spPr>
        <p:txBody>
          <a:bodyPr>
            <a:normAutofit/>
          </a:bodyPr>
          <a:lstStyle/>
          <a:p>
            <a:r>
              <a:rPr lang="en-US" b="0" dirty="0"/>
              <a:t>Loading the Dataset:-</a:t>
            </a:r>
            <a:endParaRPr lang="en-US" b="0" dirty="0"/>
          </a:p>
        </p:txBody>
      </p:sp>
      <p:sp>
        <p:nvSpPr>
          <p:cNvPr id="3" name="Content Placeholder 2"/>
          <p:cNvSpPr>
            <a:spLocks noGrp="1"/>
          </p:cNvSpPr>
          <p:nvPr>
            <p:ph idx="1"/>
          </p:nvPr>
        </p:nvSpPr>
        <p:spPr>
          <a:xfrm>
            <a:off x="6155706" y="817197"/>
            <a:ext cx="5457725" cy="1541148"/>
          </a:xfrm>
        </p:spPr>
        <p:txBody>
          <a:bodyPr>
            <a:normAutofit/>
          </a:bodyPr>
          <a:lstStyle/>
          <a:p>
            <a:r>
              <a:rPr lang="en-US" dirty="0"/>
              <a:t>Dataset :- </a:t>
            </a:r>
            <a:r>
              <a:rPr lang="en-US" dirty="0">
                <a:hlinkClick r:id="rId1"/>
              </a:rPr>
              <a:t>http://ai.stanford.edu/~amaas/data/sentiment/aclImdb_v1.tar.gz</a:t>
            </a:r>
            <a:endParaRPr lang="en-US" dirty="0"/>
          </a:p>
          <a:p>
            <a:endParaRPr lang="en-US" dirty="0"/>
          </a:p>
        </p:txBody>
      </p:sp>
      <p:pic>
        <p:nvPicPr>
          <p:cNvPr id="4" name="Picture 3"/>
          <p:cNvPicPr>
            <a:picLocks noChangeAspect="1"/>
          </p:cNvPicPr>
          <p:nvPr/>
        </p:nvPicPr>
        <p:blipFill>
          <a:blip r:embed="rId2"/>
          <a:stretch>
            <a:fillRect/>
          </a:stretch>
        </p:blipFill>
        <p:spPr>
          <a:xfrm>
            <a:off x="651489" y="2803338"/>
            <a:ext cx="10885620" cy="2966331"/>
          </a:xfrm>
          <a:prstGeom prst="rect">
            <a:avLst/>
          </a:prstGeom>
        </p:spPr>
      </p:pic>
      <p:grpSp>
        <p:nvGrpSpPr>
          <p:cNvPr id="11" name="Group 10"/>
          <p:cNvGrpSpPr>
            <a:grpSpLocks noGrp="1" noRot="1" noChangeAspect="1" noMove="1" noResize="1" noUngrp="1"/>
          </p:cNvGrpSpPr>
          <p:nvPr/>
        </p:nvGrpSpPr>
        <p:grpSpPr>
          <a:xfrm>
            <a:off x="10290315" y="0"/>
            <a:ext cx="1901686" cy="4677439"/>
            <a:chOff x="10290315" y="0"/>
            <a:chExt cx="1901686" cy="4677439"/>
          </a:xfrm>
        </p:grpSpPr>
        <p:sp>
          <p:nvSpPr>
            <p:cNvPr id="12" name="Freeform 53"/>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55"/>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57"/>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58"/>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7" name="Straight Connector 16"/>
          <p:cNvCxnSpPr>
            <a:cxnSpLocks noGrp="1" noRot="1" noChangeAspect="1" noMove="1" noResize="1" noEditPoints="1" noAdjustHandles="1" noChangeArrowheads="1" noChangeShapeType="1"/>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150" y="770890"/>
            <a:ext cx="8161991" cy="5186158"/>
          </a:xfrm>
        </p:spPr>
        <p:txBody>
          <a:bodyPr/>
          <a:lstStyle/>
          <a:p>
            <a:r>
              <a:rPr lang="en-US" dirty="0"/>
              <a:t>  </a:t>
            </a:r>
            <a:endParaRPr lang="en-US" dirty="0"/>
          </a:p>
        </p:txBody>
      </p:sp>
      <p:pic>
        <p:nvPicPr>
          <p:cNvPr id="7" name="Picture 6" descr="A black screen with white text&#10;&#10;Description automatically generated with low confidence"/>
          <p:cNvPicPr>
            <a:picLocks noChangeAspect="1"/>
          </p:cNvPicPr>
          <p:nvPr/>
        </p:nvPicPr>
        <p:blipFill>
          <a:blip r:embed="rId1"/>
          <a:stretch>
            <a:fillRect/>
          </a:stretch>
        </p:blipFill>
        <p:spPr>
          <a:xfrm>
            <a:off x="565150" y="1228053"/>
            <a:ext cx="7430332" cy="1159062"/>
          </a:xfrm>
          <a:prstGeom prst="rect">
            <a:avLst/>
          </a:prstGeom>
        </p:spPr>
      </p:pic>
      <p:pic>
        <p:nvPicPr>
          <p:cNvPr id="13" name="Picture 12"/>
          <p:cNvPicPr>
            <a:picLocks noChangeAspect="1"/>
          </p:cNvPicPr>
          <p:nvPr/>
        </p:nvPicPr>
        <p:blipFill>
          <a:blip r:embed="rId2"/>
          <a:stretch>
            <a:fillRect/>
          </a:stretch>
        </p:blipFill>
        <p:spPr>
          <a:xfrm>
            <a:off x="565141" y="2598983"/>
            <a:ext cx="7430335" cy="354142"/>
          </a:xfrm>
          <a:prstGeom prst="rect">
            <a:avLst/>
          </a:prstGeom>
        </p:spPr>
      </p:pic>
      <p:pic>
        <p:nvPicPr>
          <p:cNvPr id="15" name="Picture 14" descr="A black screen with white text&#10;&#10;Description automatically generated with low confidence"/>
          <p:cNvPicPr>
            <a:picLocks noChangeAspect="1"/>
          </p:cNvPicPr>
          <p:nvPr/>
        </p:nvPicPr>
        <p:blipFill>
          <a:blip r:embed="rId3"/>
          <a:stretch>
            <a:fillRect/>
          </a:stretch>
        </p:blipFill>
        <p:spPr>
          <a:xfrm>
            <a:off x="565141" y="3056147"/>
            <a:ext cx="7430336" cy="1159061"/>
          </a:xfrm>
          <a:prstGeom prst="rect">
            <a:avLst/>
          </a:prstGeom>
        </p:spPr>
      </p:pic>
      <p:pic>
        <p:nvPicPr>
          <p:cNvPr id="17" name="Picture 16"/>
          <p:cNvPicPr>
            <a:picLocks noChangeAspect="1"/>
          </p:cNvPicPr>
          <p:nvPr/>
        </p:nvPicPr>
        <p:blipFill>
          <a:blip r:embed="rId4"/>
          <a:stretch>
            <a:fillRect/>
          </a:stretch>
        </p:blipFill>
        <p:spPr>
          <a:xfrm>
            <a:off x="565147" y="724538"/>
            <a:ext cx="7430332" cy="372234"/>
          </a:xfrm>
          <a:prstGeom prst="rect">
            <a:avLst/>
          </a:prstGeom>
        </p:spPr>
      </p:pic>
      <p:pic>
        <p:nvPicPr>
          <p:cNvPr id="25" name="Picture 24" descr="Graphical user interface, application&#10;&#10;Description automatically generated"/>
          <p:cNvPicPr>
            <a:picLocks noChangeAspect="1"/>
          </p:cNvPicPr>
          <p:nvPr/>
        </p:nvPicPr>
        <p:blipFill>
          <a:blip r:embed="rId5"/>
          <a:stretch>
            <a:fillRect/>
          </a:stretch>
        </p:blipFill>
        <p:spPr>
          <a:xfrm>
            <a:off x="565145" y="4318230"/>
            <a:ext cx="7430331" cy="163881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65150" y="770890"/>
            <a:ext cx="7335835" cy="1268984"/>
          </a:xfrm>
        </p:spPr>
        <p:txBody>
          <a:bodyPr>
            <a:normAutofit/>
          </a:bodyPr>
          <a:lstStyle/>
          <a:p>
            <a:pPr>
              <a:lnSpc>
                <a:spcPct val="90000"/>
              </a:lnSpc>
            </a:pPr>
            <a:r>
              <a:rPr lang="en-US" b="0" dirty="0"/>
              <a:t>LSTM:- Long Short-Term Memory </a:t>
            </a:r>
            <a:endParaRPr lang="en-US" b="0"/>
          </a:p>
        </p:txBody>
      </p:sp>
      <p:sp>
        <p:nvSpPr>
          <p:cNvPr id="25" name="Content Placeholder 2"/>
          <p:cNvSpPr>
            <a:spLocks noGrp="1"/>
          </p:cNvSpPr>
          <p:nvPr>
            <p:ph idx="1"/>
          </p:nvPr>
        </p:nvSpPr>
        <p:spPr>
          <a:xfrm>
            <a:off x="565150" y="2160016"/>
            <a:ext cx="7335835" cy="3601212"/>
          </a:xfrm>
        </p:spPr>
        <p:txBody>
          <a:bodyPr>
            <a:noAutofit/>
          </a:bodyPr>
          <a:lstStyle/>
          <a:p>
            <a:pPr algn="just">
              <a:lnSpc>
                <a:spcPct val="90000"/>
              </a:lnSpc>
            </a:pPr>
            <a:r>
              <a:rPr lang="en-US" sz="2000" dirty="0">
                <a:latin typeface="Times New Roman" panose="02020503050405090304" pitchFamily="18" charset="0"/>
                <a:cs typeface="Times New Roman" panose="02020503050405090304" pitchFamily="18" charset="0"/>
              </a:rPr>
              <a:t>Long Short-Term Memory (LSTM) networks are a type of recurrent neural network capable of learning order dependence in sequence prediction problems. This is a behavior required in complex problem domains like machine translation, speech recognition, and more.</a:t>
            </a:r>
            <a:endParaRPr lang="en-US" sz="2000" dirty="0">
              <a:latin typeface="Times New Roman" panose="02020503050405090304" pitchFamily="18" charset="0"/>
              <a:cs typeface="Times New Roman" panose="02020503050405090304" pitchFamily="18" charset="0"/>
            </a:endParaRPr>
          </a:p>
          <a:p>
            <a:pPr algn="just">
              <a:lnSpc>
                <a:spcPct val="90000"/>
              </a:lnSpc>
            </a:pPr>
            <a:r>
              <a:rPr lang="en-US" sz="2000" dirty="0">
                <a:latin typeface="Times New Roman" panose="02020503050405090304" pitchFamily="18" charset="0"/>
                <a:cs typeface="Times New Roman" panose="02020503050405090304" pitchFamily="18" charset="0"/>
              </a:rPr>
              <a:t>Why LSTM?</a:t>
            </a:r>
            <a:endParaRPr lang="en-US" sz="2000" dirty="0">
              <a:latin typeface="Times New Roman" panose="02020503050405090304" pitchFamily="18" charset="0"/>
              <a:cs typeface="Times New Roman" panose="02020503050405090304" pitchFamily="18" charset="0"/>
            </a:endParaRPr>
          </a:p>
          <a:p>
            <a:pPr marL="0" indent="0" algn="just">
              <a:lnSpc>
                <a:spcPct val="90000"/>
              </a:lnSpc>
              <a:buNone/>
            </a:pPr>
            <a:r>
              <a:rPr lang="en-US" sz="2000" dirty="0">
                <a:latin typeface="Times New Roman" panose="02020503050405090304" pitchFamily="18" charset="0"/>
                <a:cs typeface="Times New Roman" panose="02020503050405090304" pitchFamily="18" charset="0"/>
              </a:rPr>
              <a:t>   - LSTM is a special kind of recurrent neural network capable of  	handling long-term dependencies.</a:t>
            </a:r>
            <a:endParaRPr lang="en-US" sz="2000" dirty="0">
              <a:latin typeface="Times New Roman" panose="02020503050405090304" pitchFamily="18" charset="0"/>
              <a:cs typeface="Times New Roman" panose="02020503050405090304" pitchFamily="18" charset="0"/>
            </a:endParaRPr>
          </a:p>
          <a:p>
            <a:pPr marL="0" indent="0" algn="just">
              <a:lnSpc>
                <a:spcPct val="90000"/>
              </a:lnSpc>
              <a:buNone/>
            </a:pPr>
            <a:r>
              <a:rPr lang="en-US" sz="2000" dirty="0">
                <a:latin typeface="Times New Roman" panose="02020503050405090304" pitchFamily="18" charset="0"/>
                <a:cs typeface="Times New Roman" panose="02020503050405090304" pitchFamily="18" charset="0"/>
              </a:rPr>
              <a:t>For our project we used LSTM because it has more controlling knobs which controls the flow and mixing of inputs as compared to standard RNN . And since LSTM has more controlling knobs it brings more flexibility in controlling the output and gives us better results.</a:t>
            </a:r>
            <a:endParaRPr lang="en-US" sz="2000" dirty="0">
              <a:latin typeface="Times New Roman" panose="02020503050405090304" pitchFamily="18" charset="0"/>
              <a:cs typeface="Times New Roman" panose="02020503050405090304" pitchFamily="18" charset="0"/>
            </a:endParaRPr>
          </a:p>
          <a:p>
            <a:pPr marL="0" indent="0" algn="just">
              <a:lnSpc>
                <a:spcPct val="90000"/>
              </a:lnSpc>
              <a:buNone/>
            </a:pPr>
            <a:endParaRPr lang="en-US" sz="2000" dirty="0">
              <a:latin typeface="Times New Roman" panose="02020503050405090304" pitchFamily="18" charset="0"/>
              <a:cs typeface="Times New Roman" panose="02020503050405090304" pitchFamily="18" charset="0"/>
            </a:endParaRPr>
          </a:p>
          <a:p>
            <a:pPr marL="0" indent="0" algn="just">
              <a:lnSpc>
                <a:spcPct val="90000"/>
              </a:lnSpc>
              <a:buNone/>
            </a:pPr>
            <a:endParaRPr lang="en-US" sz="2000" dirty="0">
              <a:latin typeface="Times New Roman" panose="02020503050405090304" pitchFamily="18" charset="0"/>
              <a:cs typeface="Times New Roman" panose="02020503050405090304" pitchFamily="18" charset="0"/>
            </a:endParaRPr>
          </a:p>
        </p:txBody>
      </p:sp>
      <p:cxnSp>
        <p:nvCxnSpPr>
          <p:cNvPr id="26" name="Straight Connector 25"/>
          <p:cNvCxnSpPr>
            <a:cxnSpLocks noGrp="1" noRot="1" noChangeAspect="1" noMove="1" noResize="1" noEditPoints="1" noAdjustHandles="1" noChangeArrowheads="1" noChangeShapeType="1"/>
          </p:cNvCxnSpPr>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8" name="Group 27"/>
          <p:cNvGrpSpPr>
            <a:grpSpLocks noGrp="1" noRot="1" noChangeAspect="1" noMove="1" noResize="1" noUngrp="1"/>
          </p:cNvGrpSpPr>
          <p:nvPr/>
        </p:nvGrpSpPr>
        <p:grpSpPr>
          <a:xfrm>
            <a:off x="8928528" y="0"/>
            <a:ext cx="3263472" cy="6858000"/>
            <a:chOff x="8928528" y="0"/>
            <a:chExt cx="3263472" cy="6858000"/>
          </a:xfrm>
        </p:grpSpPr>
        <p:sp>
          <p:nvSpPr>
            <p:cNvPr id="29" name="Oval 28"/>
            <p:cNvSpPr/>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41"/>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42"/>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Oval 31"/>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46"/>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47"/>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48"/>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49"/>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50"/>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51"/>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52"/>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a:t>LSTM Over RNN</a:t>
            </a:r>
            <a:endParaRPr lang="en-US" b="0" dirty="0"/>
          </a:p>
        </p:txBody>
      </p:sp>
      <p:graphicFrame>
        <p:nvGraphicFramePr>
          <p:cNvPr id="5" name="Content Placeholder 2"/>
          <p:cNvGraphicFramePr>
            <a:graphicFrameLocks noGrp="1"/>
          </p:cNvGraphicFramePr>
          <p:nvPr>
            <p:ph idx="1"/>
          </p:nvPr>
        </p:nvGraphicFramePr>
        <p:xfrm>
          <a:off x="565150" y="1559859"/>
          <a:ext cx="10071474" cy="4201369"/>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theme/theme1.xml><?xml version="1.0" encoding="utf-8"?>
<a:theme xmlns:a="http://schemas.openxmlformats.org/drawingml/2006/main" name="PunchcardVTI">
  <a:themeElements>
    <a:clrScheme name="Punchcard">
      <a:dk1>
        <a:srgbClr val="000000"/>
      </a:dk1>
      <a:lt1>
        <a:srgbClr val="FFFFFF"/>
      </a:lt1>
      <a:dk2>
        <a:srgbClr val="00224B"/>
      </a:dk2>
      <a:lt2>
        <a:srgbClr val="EFF0EF"/>
      </a:lt2>
      <a:accent1>
        <a:srgbClr val="00B2F3"/>
      </a:accent1>
      <a:accent2>
        <a:srgbClr val="0471CC"/>
      </a:accent2>
      <a:accent3>
        <a:srgbClr val="14BBA9"/>
      </a:accent3>
      <a:accent4>
        <a:srgbClr val="8BB93B"/>
      </a:accent4>
      <a:accent5>
        <a:srgbClr val="EC970C"/>
      </a:accent5>
      <a:accent6>
        <a:srgbClr val="F55822"/>
      </a:accent6>
      <a:hlink>
        <a:srgbClr val="008EE6"/>
      </a:hlink>
      <a:folHlink>
        <a:srgbClr val="808C8E"/>
      </a:folHlink>
    </a:clrScheme>
    <a:fontScheme name="Punchcard">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14508</Words>
  <Application>WPS Writer</Application>
  <PresentationFormat>Widescreen</PresentationFormat>
  <Paragraphs>304</Paragraphs>
  <Slides>44</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44</vt:i4>
      </vt:variant>
    </vt:vector>
  </HeadingPairs>
  <TitlesOfParts>
    <vt:vector size="60" baseType="lpstr">
      <vt:lpstr>Arial</vt:lpstr>
      <vt:lpstr>SimSun</vt:lpstr>
      <vt:lpstr>Wingdings</vt:lpstr>
      <vt:lpstr>Times New Roman</vt:lpstr>
      <vt:lpstr>Courier New</vt:lpstr>
      <vt:lpstr>Neue Haas Grotesk Text Pro</vt:lpstr>
      <vt:lpstr>苹方-简</vt:lpstr>
      <vt:lpstr>Times New Roman Regular</vt:lpstr>
      <vt:lpstr>微软雅黑</vt:lpstr>
      <vt:lpstr>汉仪旗黑</vt:lpstr>
      <vt:lpstr>Arial Unicode MS</vt:lpstr>
      <vt:lpstr>宋体-简</vt:lpstr>
      <vt:lpstr>Calibri</vt:lpstr>
      <vt:lpstr>Helvetica Neue</vt:lpstr>
      <vt:lpstr>Neue Haas Grotesk Text Pro</vt:lpstr>
      <vt:lpstr>PunchcardVTI</vt:lpstr>
      <vt:lpstr>CSE 6363 MACHINE LEARNING   Phase 3</vt:lpstr>
      <vt:lpstr>Team Members:-</vt:lpstr>
      <vt:lpstr>Introduction </vt:lpstr>
      <vt:lpstr>Data preprocessing </vt:lpstr>
      <vt:lpstr>Lemmatization, Generating tokens:- </vt:lpstr>
      <vt:lpstr>Loading the Dataset:-</vt:lpstr>
      <vt:lpstr>  </vt:lpstr>
      <vt:lpstr>LSTM:- Long Short-Term Memory </vt:lpstr>
      <vt:lpstr>LSTM Over RNN</vt:lpstr>
      <vt:lpstr>Architecture:-</vt:lpstr>
      <vt:lpstr>LSTM for sequence classification in the IMDB dataset:- </vt:lpstr>
      <vt:lpstr>Creating the Model</vt:lpstr>
      <vt:lpstr>Epochs=8 , Number of passes of the entire training dataset the machine learning algorithm has completed.   An epoch means training the neural network with all the training data for one cycle. In an epoch, we use all the data exactly once.      </vt:lpstr>
      <vt:lpstr>              </vt:lpstr>
      <vt:lpstr>Final evaluation of the model with Accuracy </vt:lpstr>
      <vt:lpstr>LSTM with CNN</vt:lpstr>
      <vt:lpstr>Implement CNN LSTM in Keras </vt:lpstr>
      <vt:lpstr>Importing the Libraries</vt:lpstr>
      <vt:lpstr>Creating the Model</vt:lpstr>
      <vt:lpstr>one pass over the entire dataset:-</vt:lpstr>
      <vt:lpstr>Accuracy Graph   Accuracy is the number of correct classifications / the total amount of classifications</vt:lpstr>
      <vt:lpstr>Final evaluation of the model with Accuracy </vt:lpstr>
      <vt:lpstr>Comparison:-</vt:lpstr>
      <vt:lpstr>GRU-Grated recurrent unit</vt:lpstr>
      <vt:lpstr>  </vt:lpstr>
      <vt:lpstr>  </vt:lpstr>
      <vt:lpstr>Creating and Compiling the Model</vt:lpstr>
      <vt:lpstr>Truncate and pad Input sequences </vt:lpstr>
      <vt:lpstr>  </vt:lpstr>
      <vt:lpstr>Final evaluation of the model with Accuracy </vt:lpstr>
      <vt:lpstr>Comparison:-</vt:lpstr>
      <vt:lpstr>Comparison:-</vt:lpstr>
      <vt:lpstr>What Next?</vt:lpstr>
      <vt:lpstr>Glove Encoding </vt:lpstr>
      <vt:lpstr>Libraries Used for Glove Model</vt:lpstr>
      <vt:lpstr>Dataset and Stopwords</vt:lpstr>
      <vt:lpstr>Representation of Dataset with Stop words </vt:lpstr>
      <vt:lpstr>Model Architecture and Summary.</vt:lpstr>
      <vt:lpstr>Final evaluation </vt:lpstr>
      <vt:lpstr>Prediction of Model</vt:lpstr>
      <vt:lpstr>Modified Dataset</vt:lpstr>
      <vt:lpstr>Conclusion:</vt:lpstr>
      <vt:lpstr>References:- </vt:lpstr>
      <vt:lpstr>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6363 MACHINE LEARNING   Phase 3</dc:title>
  <dc:creator>Ganjude, Mehul Deorao</dc:creator>
  <cp:lastModifiedBy>mehulganjude</cp:lastModifiedBy>
  <cp:revision>31</cp:revision>
  <dcterms:created xsi:type="dcterms:W3CDTF">2022-04-21T15:02:17Z</dcterms:created>
  <dcterms:modified xsi:type="dcterms:W3CDTF">2022-04-21T15:02:17Z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1033-3.1.4.5932</vt:lpwstr>
  </property>
</Properties>
</file>